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3" r:id="rId1"/>
    <p:sldMasterId id="2147483675" r:id="rId2"/>
    <p:sldMasterId id="2147483687" r:id="rId3"/>
    <p:sldMasterId id="2147483721" r:id="rId4"/>
  </p:sldMasterIdLst>
  <p:notesMasterIdLst>
    <p:notesMasterId r:id="rId49"/>
  </p:notesMasterIdLst>
  <p:handoutMasterIdLst>
    <p:handoutMasterId r:id="rId50"/>
  </p:handoutMasterIdLst>
  <p:sldIdLst>
    <p:sldId id="851" r:id="rId5"/>
    <p:sldId id="850" r:id="rId6"/>
    <p:sldId id="325" r:id="rId7"/>
    <p:sldId id="424" r:id="rId8"/>
    <p:sldId id="425" r:id="rId9"/>
    <p:sldId id="426" r:id="rId10"/>
    <p:sldId id="841" r:id="rId11"/>
    <p:sldId id="428" r:id="rId12"/>
    <p:sldId id="429" r:id="rId13"/>
    <p:sldId id="842" r:id="rId14"/>
    <p:sldId id="430" r:id="rId15"/>
    <p:sldId id="843" r:id="rId16"/>
    <p:sldId id="431" r:id="rId17"/>
    <p:sldId id="432" r:id="rId18"/>
    <p:sldId id="540" r:id="rId19"/>
    <p:sldId id="823" r:id="rId20"/>
    <p:sldId id="433" r:id="rId21"/>
    <p:sldId id="844" r:id="rId22"/>
    <p:sldId id="434" r:id="rId23"/>
    <p:sldId id="435" r:id="rId24"/>
    <p:sldId id="436" r:id="rId25"/>
    <p:sldId id="437" r:id="rId26"/>
    <p:sldId id="845" r:id="rId27"/>
    <p:sldId id="438" r:id="rId28"/>
    <p:sldId id="439" r:id="rId29"/>
    <p:sldId id="440" r:id="rId30"/>
    <p:sldId id="441" r:id="rId31"/>
    <p:sldId id="826" r:id="rId32"/>
    <p:sldId id="827" r:id="rId33"/>
    <p:sldId id="828" r:id="rId34"/>
    <p:sldId id="829" r:id="rId35"/>
    <p:sldId id="830" r:id="rId36"/>
    <p:sldId id="831" r:id="rId37"/>
    <p:sldId id="442" r:id="rId38"/>
    <p:sldId id="832" r:id="rId39"/>
    <p:sldId id="833" r:id="rId40"/>
    <p:sldId id="834" r:id="rId41"/>
    <p:sldId id="835" r:id="rId42"/>
    <p:sldId id="836" r:id="rId43"/>
    <p:sldId id="443" r:id="rId44"/>
    <p:sldId id="837" r:id="rId45"/>
    <p:sldId id="846" r:id="rId46"/>
    <p:sldId id="847" r:id="rId47"/>
    <p:sldId id="848" r:id="rId48"/>
  </p:sldIdLst>
  <p:sldSz cx="9144000" cy="6858000" type="screen4x3"/>
  <p:notesSz cx="6858000" cy="9144000"/>
  <p:defaultTextStyle>
    <a:defPPr>
      <a:defRPr lang="en-US"/>
    </a:defPPr>
    <a:lvl1pPr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1pPr>
    <a:lvl2pPr marL="4572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2pPr>
    <a:lvl3pPr marL="9144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3pPr>
    <a:lvl4pPr marL="13716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4pPr>
    <a:lvl5pPr marL="18288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5pPr>
    <a:lvl6pPr marL="2286000" algn="l" defTabSz="914400" rtl="0" eaLnBrk="1" latinLnBrk="0" hangingPunct="1">
      <a:defRPr sz="2000" kern="1200">
        <a:solidFill>
          <a:schemeClr val="tx1"/>
        </a:solidFill>
        <a:latin typeface="宋体" pitchFamily="2" charset="-122"/>
        <a:ea typeface="宋体" pitchFamily="2" charset="-122"/>
        <a:cs typeface="+mn-cs"/>
      </a:defRPr>
    </a:lvl6pPr>
    <a:lvl7pPr marL="2743200" algn="l" defTabSz="914400" rtl="0" eaLnBrk="1" latinLnBrk="0" hangingPunct="1">
      <a:defRPr sz="2000" kern="1200">
        <a:solidFill>
          <a:schemeClr val="tx1"/>
        </a:solidFill>
        <a:latin typeface="宋体" pitchFamily="2" charset="-122"/>
        <a:ea typeface="宋体" pitchFamily="2" charset="-122"/>
        <a:cs typeface="+mn-cs"/>
      </a:defRPr>
    </a:lvl7pPr>
    <a:lvl8pPr marL="3200400" algn="l" defTabSz="914400" rtl="0" eaLnBrk="1" latinLnBrk="0" hangingPunct="1">
      <a:defRPr sz="2000" kern="1200">
        <a:solidFill>
          <a:schemeClr val="tx1"/>
        </a:solidFill>
        <a:latin typeface="宋体" pitchFamily="2" charset="-122"/>
        <a:ea typeface="宋体" pitchFamily="2" charset="-122"/>
        <a:cs typeface="+mn-cs"/>
      </a:defRPr>
    </a:lvl8pPr>
    <a:lvl9pPr marL="3657600" algn="l" defTabSz="914400" rtl="0" eaLnBrk="1" latinLnBrk="0" hangingPunct="1">
      <a:defRPr sz="2000" kern="1200">
        <a:solidFill>
          <a:schemeClr val="tx1"/>
        </a:solidFill>
        <a:latin typeface="宋体" pitchFamily="2" charset="-122"/>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CC"/>
    <a:srgbClr val="CC6600"/>
    <a:srgbClr val="FF5050"/>
    <a:srgbClr val="FF99FF"/>
    <a:srgbClr val="CC99FF"/>
    <a:srgbClr val="FFFF99"/>
    <a:srgbClr val="6600CC"/>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90959" autoAdjust="0"/>
  </p:normalViewPr>
  <p:slideViewPr>
    <p:cSldViewPr>
      <p:cViewPr>
        <p:scale>
          <a:sx n="60" d="100"/>
          <a:sy n="60" d="100"/>
        </p:scale>
        <p:origin x="-1164"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4915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r">
              <a:defRPr sz="1200">
                <a:latin typeface="Times New Roman" pitchFamily="18" charset="0"/>
              </a:defRPr>
            </a:lvl1pPr>
          </a:lstStyle>
          <a:p>
            <a:pPr>
              <a:defRPr/>
            </a:pPr>
            <a:endParaRPr lang="zh-CN" altLang="en-US"/>
          </a:p>
        </p:txBody>
      </p:sp>
      <p:sp>
        <p:nvSpPr>
          <p:cNvPr id="4915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4915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493CCBEF-49EC-47AE-9C86-DAF473A5479D}" type="slidenum">
              <a:rPr lang="zh-CN" altLang="en-US"/>
              <a:pPr>
                <a:defRPr/>
              </a:pPr>
              <a:t>‹#›</a:t>
            </a:fld>
            <a:endParaRPr lang="zh-CN" altLang="en-US"/>
          </a:p>
        </p:txBody>
      </p:sp>
    </p:spTree>
    <p:extLst>
      <p:ext uri="{BB962C8B-B14F-4D97-AF65-F5344CB8AC3E}">
        <p14:creationId xmlns:p14="http://schemas.microsoft.com/office/powerpoint/2010/main" val="2570929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zh-CN" altLang="en-US"/>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F7BDC8BA-33DB-4A90-8046-9075D201C799}" type="slidenum">
              <a:rPr lang="zh-CN" altLang="en-US"/>
              <a:pPr>
                <a:defRPr/>
              </a:pPr>
              <a:t>‹#›</a:t>
            </a:fld>
            <a:endParaRPr lang="zh-CN" altLang="en-US"/>
          </a:p>
        </p:txBody>
      </p:sp>
    </p:spTree>
    <p:extLst>
      <p:ext uri="{BB962C8B-B14F-4D97-AF65-F5344CB8AC3E}">
        <p14:creationId xmlns:p14="http://schemas.microsoft.com/office/powerpoint/2010/main" val="7210930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2951401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420427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069741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13D9D535-B183-4B86-AAD5-4482AED61919}" type="slidenum">
              <a:rPr lang="zh-CN" altLang="zh-CN"/>
              <a:pPr>
                <a:defRPr/>
              </a:pPr>
              <a:t>‹#›</a:t>
            </a:fld>
            <a:endParaRPr lang="zh-CN" altLang="zh-CN"/>
          </a:p>
        </p:txBody>
      </p:sp>
    </p:spTree>
    <p:extLst>
      <p:ext uri="{BB962C8B-B14F-4D97-AF65-F5344CB8AC3E}">
        <p14:creationId xmlns:p14="http://schemas.microsoft.com/office/powerpoint/2010/main" val="20298544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0418E6AE-FB7E-41DF-BDA8-35519B91B293}" type="slidenum">
              <a:rPr lang="zh-CN" altLang="zh-CN"/>
              <a:pPr>
                <a:defRPr/>
              </a:pPr>
              <a:t>‹#›</a:t>
            </a:fld>
            <a:endParaRPr lang="zh-CN" altLang="zh-CN"/>
          </a:p>
        </p:txBody>
      </p:sp>
    </p:spTree>
    <p:extLst>
      <p:ext uri="{BB962C8B-B14F-4D97-AF65-F5344CB8AC3E}">
        <p14:creationId xmlns:p14="http://schemas.microsoft.com/office/powerpoint/2010/main" val="828759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F5294BD7-3430-46A1-9597-877DA7D659BD}" type="slidenum">
              <a:rPr lang="zh-CN" altLang="zh-CN"/>
              <a:pPr>
                <a:defRPr/>
              </a:pPr>
              <a:t>‹#›</a:t>
            </a:fld>
            <a:endParaRPr lang="zh-CN" altLang="zh-CN"/>
          </a:p>
        </p:txBody>
      </p:sp>
    </p:spTree>
    <p:extLst>
      <p:ext uri="{BB962C8B-B14F-4D97-AF65-F5344CB8AC3E}">
        <p14:creationId xmlns:p14="http://schemas.microsoft.com/office/powerpoint/2010/main" val="211670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A78E3ADC-9DB4-402D-A957-8EBC91C1957E}" type="slidenum">
              <a:rPr lang="zh-CN" altLang="zh-CN"/>
              <a:pPr>
                <a:defRPr/>
              </a:pPr>
              <a:t>‹#›</a:t>
            </a:fld>
            <a:endParaRPr lang="zh-CN" altLang="zh-CN"/>
          </a:p>
        </p:txBody>
      </p:sp>
    </p:spTree>
    <p:extLst>
      <p:ext uri="{BB962C8B-B14F-4D97-AF65-F5344CB8AC3E}">
        <p14:creationId xmlns:p14="http://schemas.microsoft.com/office/powerpoint/2010/main" val="8222393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6AD7F0E5-D2E1-4941-B2D8-243C2472D312}" type="slidenum">
              <a:rPr lang="zh-CN" altLang="zh-CN"/>
              <a:pPr>
                <a:defRPr/>
              </a:pPr>
              <a:t>‹#›</a:t>
            </a:fld>
            <a:endParaRPr lang="zh-CN" altLang="zh-CN"/>
          </a:p>
        </p:txBody>
      </p:sp>
    </p:spTree>
    <p:extLst>
      <p:ext uri="{BB962C8B-B14F-4D97-AF65-F5344CB8AC3E}">
        <p14:creationId xmlns:p14="http://schemas.microsoft.com/office/powerpoint/2010/main" val="41257175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A7367E7E-A27B-4347-9A0A-F3DF74A62EFF}" type="slidenum">
              <a:rPr lang="zh-CN" altLang="zh-CN"/>
              <a:pPr>
                <a:defRPr/>
              </a:pPr>
              <a:t>‹#›</a:t>
            </a:fld>
            <a:endParaRPr lang="zh-CN" altLang="zh-CN"/>
          </a:p>
        </p:txBody>
      </p:sp>
    </p:spTree>
    <p:extLst>
      <p:ext uri="{BB962C8B-B14F-4D97-AF65-F5344CB8AC3E}">
        <p14:creationId xmlns:p14="http://schemas.microsoft.com/office/powerpoint/2010/main" val="13051795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7E057069-DE6D-4F69-B047-DD602246A5E5}" type="slidenum">
              <a:rPr lang="zh-CN" altLang="zh-CN"/>
              <a:pPr>
                <a:defRPr/>
              </a:pPr>
              <a:t>‹#›</a:t>
            </a:fld>
            <a:endParaRPr lang="zh-CN" altLang="zh-CN"/>
          </a:p>
        </p:txBody>
      </p:sp>
    </p:spTree>
    <p:extLst>
      <p:ext uri="{BB962C8B-B14F-4D97-AF65-F5344CB8AC3E}">
        <p14:creationId xmlns:p14="http://schemas.microsoft.com/office/powerpoint/2010/main" val="7083456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28A146-2E8E-41D8-9932-F64C3970A383}" type="slidenum">
              <a:rPr lang="zh-CN" altLang="zh-CN"/>
              <a:pPr>
                <a:defRPr/>
              </a:pPr>
              <a:t>‹#›</a:t>
            </a:fld>
            <a:endParaRPr lang="zh-CN" altLang="zh-CN"/>
          </a:p>
        </p:txBody>
      </p:sp>
    </p:spTree>
    <p:extLst>
      <p:ext uri="{BB962C8B-B14F-4D97-AF65-F5344CB8AC3E}">
        <p14:creationId xmlns:p14="http://schemas.microsoft.com/office/powerpoint/2010/main" val="2149219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2022989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967414CA-2DE2-4E63-A46B-6ECE71186F17}" type="slidenum">
              <a:rPr lang="zh-CN" altLang="zh-CN"/>
              <a:pPr>
                <a:defRPr/>
              </a:pPr>
              <a:t>‹#›</a:t>
            </a:fld>
            <a:endParaRPr lang="zh-CN" altLang="zh-CN"/>
          </a:p>
        </p:txBody>
      </p:sp>
    </p:spTree>
    <p:extLst>
      <p:ext uri="{BB962C8B-B14F-4D97-AF65-F5344CB8AC3E}">
        <p14:creationId xmlns:p14="http://schemas.microsoft.com/office/powerpoint/2010/main" val="33671292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6163AEEE-AB4F-42DD-AAD6-667BA848ED31}" type="slidenum">
              <a:rPr lang="zh-CN" altLang="zh-CN"/>
              <a:pPr>
                <a:defRPr/>
              </a:pPr>
              <a:t>‹#›</a:t>
            </a:fld>
            <a:endParaRPr lang="zh-CN" altLang="zh-CN"/>
          </a:p>
        </p:txBody>
      </p:sp>
    </p:spTree>
    <p:extLst>
      <p:ext uri="{BB962C8B-B14F-4D97-AF65-F5344CB8AC3E}">
        <p14:creationId xmlns:p14="http://schemas.microsoft.com/office/powerpoint/2010/main" val="28934658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4F407E27-7478-465E-9C09-D90EC9B6D947}" type="slidenum">
              <a:rPr lang="zh-CN" altLang="zh-CN"/>
              <a:pPr>
                <a:defRPr/>
              </a:pPr>
              <a:t>‹#›</a:t>
            </a:fld>
            <a:endParaRPr lang="zh-CN" altLang="zh-CN"/>
          </a:p>
        </p:txBody>
      </p:sp>
    </p:spTree>
    <p:extLst>
      <p:ext uri="{BB962C8B-B14F-4D97-AF65-F5344CB8AC3E}">
        <p14:creationId xmlns:p14="http://schemas.microsoft.com/office/powerpoint/2010/main" val="27135256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DC274850-2B8E-4C56-B7CA-2ADB715B3D96}" type="slidenum">
              <a:rPr lang="zh-CN" altLang="zh-CN"/>
              <a:pPr>
                <a:defRPr/>
              </a:pPr>
              <a:t>‹#›</a:t>
            </a:fld>
            <a:endParaRPr lang="zh-CN" altLang="zh-CN"/>
          </a:p>
        </p:txBody>
      </p:sp>
    </p:spTree>
    <p:extLst>
      <p:ext uri="{BB962C8B-B14F-4D97-AF65-F5344CB8AC3E}">
        <p14:creationId xmlns:p14="http://schemas.microsoft.com/office/powerpoint/2010/main" val="23415406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A62AB293-230B-441C-8B8D-86A23D97BE8D}" type="slidenum">
              <a:rPr lang="zh-CN" altLang="zh-CN"/>
              <a:pPr>
                <a:defRPr/>
              </a:pPr>
              <a:t>‹#›</a:t>
            </a:fld>
            <a:endParaRPr lang="zh-CN" altLang="zh-CN"/>
          </a:p>
        </p:txBody>
      </p:sp>
    </p:spTree>
    <p:extLst>
      <p:ext uri="{BB962C8B-B14F-4D97-AF65-F5344CB8AC3E}">
        <p14:creationId xmlns:p14="http://schemas.microsoft.com/office/powerpoint/2010/main" val="26556861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C018B0D0-8F47-4297-AE2C-1B142AEE0547}" type="slidenum">
              <a:rPr lang="zh-CN" altLang="zh-CN"/>
              <a:pPr>
                <a:defRPr/>
              </a:pPr>
              <a:t>‹#›</a:t>
            </a:fld>
            <a:endParaRPr lang="zh-CN" altLang="zh-CN"/>
          </a:p>
        </p:txBody>
      </p:sp>
    </p:spTree>
    <p:extLst>
      <p:ext uri="{BB962C8B-B14F-4D97-AF65-F5344CB8AC3E}">
        <p14:creationId xmlns:p14="http://schemas.microsoft.com/office/powerpoint/2010/main" val="4036880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6EC78903-249F-4014-86E8-403DB621A972}" type="slidenum">
              <a:rPr lang="zh-CN" altLang="zh-CN"/>
              <a:pPr>
                <a:defRPr/>
              </a:pPr>
              <a:t>‹#›</a:t>
            </a:fld>
            <a:endParaRPr lang="zh-CN" altLang="zh-CN"/>
          </a:p>
        </p:txBody>
      </p:sp>
    </p:spTree>
    <p:extLst>
      <p:ext uri="{BB962C8B-B14F-4D97-AF65-F5344CB8AC3E}">
        <p14:creationId xmlns:p14="http://schemas.microsoft.com/office/powerpoint/2010/main" val="19738658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AC27A043-7D32-4F95-B882-697EFF38DA76}" type="slidenum">
              <a:rPr lang="zh-CN" altLang="zh-CN"/>
              <a:pPr>
                <a:defRPr/>
              </a:pPr>
              <a:t>‹#›</a:t>
            </a:fld>
            <a:endParaRPr lang="zh-CN" altLang="zh-CN"/>
          </a:p>
        </p:txBody>
      </p:sp>
    </p:spTree>
    <p:extLst>
      <p:ext uri="{BB962C8B-B14F-4D97-AF65-F5344CB8AC3E}">
        <p14:creationId xmlns:p14="http://schemas.microsoft.com/office/powerpoint/2010/main" val="1357620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52F9EBCB-70E6-441A-8640-FC0FF39D5F71}" type="slidenum">
              <a:rPr lang="zh-CN" altLang="zh-CN"/>
              <a:pPr>
                <a:defRPr/>
              </a:pPr>
              <a:t>‹#›</a:t>
            </a:fld>
            <a:endParaRPr lang="zh-CN" altLang="zh-CN"/>
          </a:p>
        </p:txBody>
      </p:sp>
    </p:spTree>
    <p:extLst>
      <p:ext uri="{BB962C8B-B14F-4D97-AF65-F5344CB8AC3E}">
        <p14:creationId xmlns:p14="http://schemas.microsoft.com/office/powerpoint/2010/main" val="43527514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15784FA0-220B-493D-AFEB-5B1DAFC766F0}" type="slidenum">
              <a:rPr lang="zh-CN" altLang="zh-CN"/>
              <a:pPr>
                <a:defRPr/>
              </a:pPr>
              <a:t>‹#›</a:t>
            </a:fld>
            <a:endParaRPr lang="zh-CN" altLang="zh-CN"/>
          </a:p>
        </p:txBody>
      </p:sp>
    </p:spTree>
    <p:extLst>
      <p:ext uri="{BB962C8B-B14F-4D97-AF65-F5344CB8AC3E}">
        <p14:creationId xmlns:p14="http://schemas.microsoft.com/office/powerpoint/2010/main" val="2828155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6684255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336FAC55-FAD4-4756-86FC-917943AA7634}" type="slidenum">
              <a:rPr lang="zh-CN" altLang="zh-CN"/>
              <a:pPr>
                <a:defRPr/>
              </a:pPr>
              <a:t>‹#›</a:t>
            </a:fld>
            <a:endParaRPr lang="zh-CN" altLang="zh-CN"/>
          </a:p>
        </p:txBody>
      </p:sp>
    </p:spTree>
    <p:extLst>
      <p:ext uri="{BB962C8B-B14F-4D97-AF65-F5344CB8AC3E}">
        <p14:creationId xmlns:p14="http://schemas.microsoft.com/office/powerpoint/2010/main" val="31282035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08C96762-7D50-4629-9DA3-255B16A65BE2}" type="slidenum">
              <a:rPr lang="zh-CN" altLang="zh-CN"/>
              <a:pPr>
                <a:defRPr/>
              </a:pPr>
              <a:t>‹#›</a:t>
            </a:fld>
            <a:endParaRPr lang="zh-CN" altLang="zh-CN"/>
          </a:p>
        </p:txBody>
      </p:sp>
    </p:spTree>
    <p:extLst>
      <p:ext uri="{BB962C8B-B14F-4D97-AF65-F5344CB8AC3E}">
        <p14:creationId xmlns:p14="http://schemas.microsoft.com/office/powerpoint/2010/main" val="23213340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DCEF51C3-F222-49C5-B1D5-24DEB800B640}" type="slidenum">
              <a:rPr lang="zh-CN" altLang="zh-CN"/>
              <a:pPr>
                <a:defRPr/>
              </a:pPr>
              <a:t>‹#›</a:t>
            </a:fld>
            <a:endParaRPr lang="zh-CN" altLang="zh-CN"/>
          </a:p>
        </p:txBody>
      </p:sp>
    </p:spTree>
    <p:extLst>
      <p:ext uri="{BB962C8B-B14F-4D97-AF65-F5344CB8AC3E}">
        <p14:creationId xmlns:p14="http://schemas.microsoft.com/office/powerpoint/2010/main" val="11913834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82925F48-9E46-4291-BD04-63D366892D97}" type="slidenum">
              <a:rPr lang="zh-CN" altLang="zh-CN"/>
              <a:pPr>
                <a:defRPr/>
              </a:pPr>
              <a:t>‹#›</a:t>
            </a:fld>
            <a:endParaRPr lang="zh-CN" altLang="zh-CN"/>
          </a:p>
        </p:txBody>
      </p:sp>
    </p:spTree>
    <p:extLst>
      <p:ext uri="{BB962C8B-B14F-4D97-AF65-F5344CB8AC3E}">
        <p14:creationId xmlns:p14="http://schemas.microsoft.com/office/powerpoint/2010/main" val="5769567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7307169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5492532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05239047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2004629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545596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729588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26550215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83869224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72559560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39226676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4042076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720722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51259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27877111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6112168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267576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720762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3.xml"/><Relationship Id="rId21" Type="http://schemas.openxmlformats.org/officeDocument/2006/relationships/image" Target="../media/image9.jpe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36.xml"/><Relationship Id="rId21" Type="http://schemas.openxmlformats.org/officeDocument/2006/relationships/image" Target="../media/image9.jpeg"/><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5.jpeg"/><Relationship Id="rId2" Type="http://schemas.openxmlformats.org/officeDocument/2006/relationships/slideLayout" Target="../slideLayouts/slideLayout35.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19" Type="http://schemas.openxmlformats.org/officeDocument/2006/relationships/image" Target="../media/image7.jpe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1029" name="Line 26"/>
          <p:cNvSpPr>
            <a:spLocks noChangeShapeType="1"/>
          </p:cNvSpPr>
          <p:nvPr/>
        </p:nvSpPr>
        <p:spPr bwMode="auto">
          <a:xfrm>
            <a:off x="0" y="36576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0" name="Line 27"/>
          <p:cNvSpPr>
            <a:spLocks noChangeShapeType="1"/>
          </p:cNvSpPr>
          <p:nvPr/>
        </p:nvSpPr>
        <p:spPr bwMode="auto">
          <a:xfrm>
            <a:off x="0" y="25908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1"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1032" name="Rectangle 33"/>
          <p:cNvSpPr>
            <a:spLocks noChangeArrowheads="1"/>
          </p:cNvSpPr>
          <p:nvPr/>
        </p:nvSpPr>
        <p:spPr bwMode="auto">
          <a:xfrm>
            <a:off x="0" y="1447800"/>
            <a:ext cx="9144000" cy="1143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1033" name="Line 34"/>
          <p:cNvSpPr>
            <a:spLocks noChangeShapeType="1"/>
          </p:cNvSpPr>
          <p:nvPr/>
        </p:nvSpPr>
        <p:spPr bwMode="auto">
          <a:xfrm>
            <a:off x="0" y="25908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4"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en-US"/>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en-US"/>
          </a:p>
        </p:txBody>
      </p:sp>
      <p:pic>
        <p:nvPicPr>
          <p:cNvPr id="1037"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3"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51"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604A9A71-CBDE-4436-984D-87DDB2100552}" type="slidenum">
              <a:rPr lang="zh-CN" altLang="zh-CN"/>
              <a:pPr>
                <a:defRPr/>
              </a:pPr>
              <a:t>‹#›</a:t>
            </a:fld>
            <a:endParaRPr lang="zh-CN" altLang="zh-CN"/>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57"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2058" name="Group 10"/>
          <p:cNvGrpSpPr>
            <a:grpSpLocks/>
          </p:cNvGrpSpPr>
          <p:nvPr/>
        </p:nvGrpSpPr>
        <p:grpSpPr bwMode="auto">
          <a:xfrm rot="10800000">
            <a:off x="8153400" y="0"/>
            <a:ext cx="990600" cy="914400"/>
            <a:chOff x="0" y="0"/>
            <a:chExt cx="546" cy="543"/>
          </a:xfrm>
        </p:grpSpPr>
        <p:sp>
          <p:nvSpPr>
            <p:cNvPr id="2065" name="Rectangle 14"/>
            <p:cNvSpPr>
              <a:spLocks noChangeArrowheads="1"/>
            </p:cNvSpPr>
            <p:nvPr userDrawn="1"/>
          </p:nvSpPr>
          <p:spPr bwMode="auto">
            <a:xfrm rot="-5400000">
              <a:off x="1" y="-1"/>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6" name="Rectangle 15"/>
            <p:cNvSpPr>
              <a:spLocks noChangeArrowheads="1"/>
            </p:cNvSpPr>
            <p:nvPr userDrawn="1"/>
          </p:nvSpPr>
          <p:spPr bwMode="auto">
            <a:xfrm rot="-5400000">
              <a:off x="190"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7" name="Rectangle 16"/>
            <p:cNvSpPr>
              <a:spLocks noChangeArrowheads="1"/>
            </p:cNvSpPr>
            <p:nvPr userDrawn="1"/>
          </p:nvSpPr>
          <p:spPr bwMode="auto">
            <a:xfrm rot="-5400000">
              <a:off x="378"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8" name="Rectangle 17"/>
            <p:cNvSpPr>
              <a:spLocks noChangeArrowheads="1"/>
            </p:cNvSpPr>
            <p:nvPr userDrawn="1"/>
          </p:nvSpPr>
          <p:spPr bwMode="auto">
            <a:xfrm rot="-5400000">
              <a:off x="190" y="187"/>
              <a:ext cx="166"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9" name="Rectangle 18"/>
            <p:cNvSpPr>
              <a:spLocks noChangeArrowheads="1"/>
            </p:cNvSpPr>
            <p:nvPr userDrawn="1"/>
          </p:nvSpPr>
          <p:spPr bwMode="auto">
            <a:xfrm rot="-5400000">
              <a:off x="1" y="189"/>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70" name="Rectangle 19"/>
            <p:cNvSpPr>
              <a:spLocks noChangeArrowheads="1"/>
            </p:cNvSpPr>
            <p:nvPr userDrawn="1"/>
          </p:nvSpPr>
          <p:spPr bwMode="auto">
            <a:xfrm rot="-5400000">
              <a:off x="1" y="378"/>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grpSp>
      <p:sp>
        <p:nvSpPr>
          <p:cNvPr id="2059" name="Rectangle 26"/>
          <p:cNvSpPr>
            <a:spLocks noChangeArrowheads="1"/>
          </p:cNvSpPr>
          <p:nvPr/>
        </p:nvSpPr>
        <p:spPr bwMode="auto">
          <a:xfrm>
            <a:off x="269875" y="0"/>
            <a:ext cx="284163" cy="6889750"/>
          </a:xfrm>
          <a:prstGeom prst="rect">
            <a:avLst/>
          </a:prstGeom>
          <a:solidFill>
            <a:srgbClr val="4A9ACC">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0"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1" name="Rectangle 28"/>
          <p:cNvSpPr>
            <a:spLocks noChangeArrowheads="1"/>
          </p:cNvSpPr>
          <p:nvPr/>
        </p:nvSpPr>
        <p:spPr bwMode="auto">
          <a:xfrm>
            <a:off x="749300" y="23813"/>
            <a:ext cx="71438" cy="6872287"/>
          </a:xfrm>
          <a:prstGeom prst="rect">
            <a:avLst/>
          </a:prstGeom>
          <a:solidFill>
            <a:srgbClr val="4A9ACC">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2" name="Rectangle 29"/>
          <p:cNvSpPr>
            <a:spLocks noChangeArrowheads="1"/>
          </p:cNvSpPr>
          <p:nvPr/>
        </p:nvSpPr>
        <p:spPr bwMode="auto">
          <a:xfrm>
            <a:off x="508000" y="0"/>
            <a:ext cx="168275" cy="6865938"/>
          </a:xfrm>
          <a:prstGeom prst="rect">
            <a:avLst/>
          </a:prstGeom>
          <a:solidFill>
            <a:srgbClr val="4A9ACC">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3" name="Rectangle 30"/>
          <p:cNvSpPr>
            <a:spLocks noChangeArrowheads="1"/>
          </p:cNvSpPr>
          <p:nvPr/>
        </p:nvSpPr>
        <p:spPr bwMode="auto">
          <a:xfrm>
            <a:off x="685800" y="0"/>
            <a:ext cx="114300" cy="6872288"/>
          </a:xfrm>
          <a:prstGeom prst="rect">
            <a:avLst/>
          </a:prstGeom>
          <a:solidFill>
            <a:srgbClr val="4A9ACC">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pic>
        <p:nvPicPr>
          <p:cNvPr id="2064"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3074"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75"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F7211233-DDAB-4565-874F-38829BB82980}" type="slidenum">
              <a:rPr lang="zh-CN" altLang="zh-CN"/>
              <a:pPr>
                <a:defRPr/>
              </a:pPr>
              <a:t>‹#›</a:t>
            </a:fld>
            <a:endParaRPr lang="zh-CN" altLang="zh-CN"/>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1"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3082" name="Group 10"/>
          <p:cNvGrpSpPr>
            <a:grpSpLocks/>
          </p:cNvGrpSpPr>
          <p:nvPr/>
        </p:nvGrpSpPr>
        <p:grpSpPr bwMode="auto">
          <a:xfrm rot="10800000">
            <a:off x="8153400" y="0"/>
            <a:ext cx="990600" cy="914400"/>
            <a:chOff x="0" y="0"/>
            <a:chExt cx="546" cy="543"/>
          </a:xfrm>
        </p:grpSpPr>
        <p:sp>
          <p:nvSpPr>
            <p:cNvPr id="3089" name="Rectangle 14"/>
            <p:cNvSpPr>
              <a:spLocks noChangeArrowheads="1"/>
            </p:cNvSpPr>
            <p:nvPr userDrawn="1"/>
          </p:nvSpPr>
          <p:spPr bwMode="auto">
            <a:xfrm rot="-5400000">
              <a:off x="1" y="-1"/>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3090" name="Rectangle 15"/>
            <p:cNvSpPr>
              <a:spLocks noChangeArrowheads="1"/>
            </p:cNvSpPr>
            <p:nvPr userDrawn="1"/>
          </p:nvSpPr>
          <p:spPr bwMode="auto">
            <a:xfrm rot="-5400000">
              <a:off x="190"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3091" name="Rectangle 16"/>
            <p:cNvSpPr>
              <a:spLocks noChangeArrowheads="1"/>
            </p:cNvSpPr>
            <p:nvPr userDrawn="1"/>
          </p:nvSpPr>
          <p:spPr bwMode="auto">
            <a:xfrm rot="-5400000">
              <a:off x="378"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3092" name="Rectangle 17"/>
            <p:cNvSpPr>
              <a:spLocks noChangeArrowheads="1"/>
            </p:cNvSpPr>
            <p:nvPr userDrawn="1"/>
          </p:nvSpPr>
          <p:spPr bwMode="auto">
            <a:xfrm rot="-5400000">
              <a:off x="190" y="187"/>
              <a:ext cx="166"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3093" name="Rectangle 18"/>
            <p:cNvSpPr>
              <a:spLocks noChangeArrowheads="1"/>
            </p:cNvSpPr>
            <p:nvPr userDrawn="1"/>
          </p:nvSpPr>
          <p:spPr bwMode="auto">
            <a:xfrm rot="-5400000">
              <a:off x="1" y="189"/>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3094" name="Rectangle 19"/>
            <p:cNvSpPr>
              <a:spLocks noChangeArrowheads="1"/>
            </p:cNvSpPr>
            <p:nvPr userDrawn="1"/>
          </p:nvSpPr>
          <p:spPr bwMode="auto">
            <a:xfrm rot="-5400000">
              <a:off x="1" y="378"/>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grpSp>
      <p:sp>
        <p:nvSpPr>
          <p:cNvPr id="3083" name="Rectangle 26"/>
          <p:cNvSpPr>
            <a:spLocks noChangeArrowheads="1"/>
          </p:cNvSpPr>
          <p:nvPr/>
        </p:nvSpPr>
        <p:spPr bwMode="auto">
          <a:xfrm>
            <a:off x="269875" y="0"/>
            <a:ext cx="284163" cy="6889750"/>
          </a:xfrm>
          <a:prstGeom prst="rect">
            <a:avLst/>
          </a:prstGeom>
          <a:solidFill>
            <a:srgbClr val="4A9ACC">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4"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5" name="Rectangle 28"/>
          <p:cNvSpPr>
            <a:spLocks noChangeArrowheads="1"/>
          </p:cNvSpPr>
          <p:nvPr/>
        </p:nvSpPr>
        <p:spPr bwMode="auto">
          <a:xfrm>
            <a:off x="749300" y="23813"/>
            <a:ext cx="71438" cy="6872287"/>
          </a:xfrm>
          <a:prstGeom prst="rect">
            <a:avLst/>
          </a:prstGeom>
          <a:solidFill>
            <a:srgbClr val="4A9ACC">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6" name="Rectangle 29"/>
          <p:cNvSpPr>
            <a:spLocks noChangeArrowheads="1"/>
          </p:cNvSpPr>
          <p:nvPr/>
        </p:nvSpPr>
        <p:spPr bwMode="auto">
          <a:xfrm>
            <a:off x="508000" y="0"/>
            <a:ext cx="168275" cy="6865938"/>
          </a:xfrm>
          <a:prstGeom prst="rect">
            <a:avLst/>
          </a:prstGeom>
          <a:solidFill>
            <a:srgbClr val="4A9ACC">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7" name="Rectangle 30"/>
          <p:cNvSpPr>
            <a:spLocks noChangeArrowheads="1"/>
          </p:cNvSpPr>
          <p:nvPr/>
        </p:nvSpPr>
        <p:spPr bwMode="auto">
          <a:xfrm>
            <a:off x="685800" y="0"/>
            <a:ext cx="114300" cy="6872288"/>
          </a:xfrm>
          <a:prstGeom prst="rect">
            <a:avLst/>
          </a:prstGeom>
          <a:solidFill>
            <a:srgbClr val="4A9ACC">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pic>
        <p:nvPicPr>
          <p:cNvPr id="3088"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8434"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w="9525">
            <a:noFill/>
            <a:miter lim="800000"/>
            <a:headEnd/>
            <a:tailEnd/>
          </a:ln>
        </p:spPr>
        <p:txBody>
          <a:bodyPr wrap="none" anchor="ctr"/>
          <a:lstStyle/>
          <a:p>
            <a:pPr algn="l" eaLnBrk="1" hangingPunct="1">
              <a:defRPr/>
            </a:pPr>
            <a:endParaRPr lang="zh-CN" altLang="zh-CN" sz="1800">
              <a:solidFill>
                <a:srgbClr val="000000"/>
              </a:solidFill>
              <a:latin typeface="Arial"/>
              <a:ea typeface="宋体"/>
            </a:endParaRPr>
          </a:p>
        </p:txBody>
      </p:sp>
      <p:sp>
        <p:nvSpPr>
          <p:cNvPr id="1029" name="Line 26"/>
          <p:cNvSpPr>
            <a:spLocks noChangeShapeType="1"/>
          </p:cNvSpPr>
          <p:nvPr/>
        </p:nvSpPr>
        <p:spPr bwMode="auto">
          <a:xfrm>
            <a:off x="0" y="3657600"/>
            <a:ext cx="9144000" cy="0"/>
          </a:xfrm>
          <a:prstGeom prst="line">
            <a:avLst/>
          </a:prstGeom>
          <a:noFill/>
          <a:ln w="38100">
            <a:solidFill>
              <a:srgbClr val="FFFFFF"/>
            </a:solidFill>
            <a:round/>
            <a:headEnd/>
            <a:tailEnd/>
          </a:ln>
        </p:spPr>
        <p:txBody>
          <a:bodyPr/>
          <a:lstStyle/>
          <a:p>
            <a:pPr algn="l">
              <a:defRPr/>
            </a:pPr>
            <a:endParaRPr lang="zh-CN" altLang="en-US" sz="4800">
              <a:solidFill>
                <a:srgbClr val="000000"/>
              </a:solidFill>
              <a:latin typeface="Arial"/>
              <a:ea typeface="宋体"/>
            </a:endParaRPr>
          </a:p>
        </p:txBody>
      </p:sp>
      <p:sp>
        <p:nvSpPr>
          <p:cNvPr id="1030" name="Line 27"/>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algn="l">
              <a:defRPr/>
            </a:pPr>
            <a:endParaRPr lang="zh-CN" altLang="en-US" sz="4800">
              <a:solidFill>
                <a:srgbClr val="000000"/>
              </a:solidFill>
              <a:latin typeface="Arial"/>
              <a:ea typeface="宋体"/>
            </a:endParaRPr>
          </a:p>
        </p:txBody>
      </p:sp>
      <p:sp>
        <p:nvSpPr>
          <p:cNvPr id="1031"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algn="l" eaLnBrk="1" hangingPunct="1">
              <a:defRPr/>
            </a:pPr>
            <a:endParaRPr lang="zh-CN" altLang="zh-CN" sz="1800">
              <a:solidFill>
                <a:srgbClr val="000000"/>
              </a:solidFill>
              <a:latin typeface="Arial"/>
              <a:ea typeface="宋体"/>
            </a:endParaRPr>
          </a:p>
        </p:txBody>
      </p:sp>
      <p:sp>
        <p:nvSpPr>
          <p:cNvPr id="1032" name="Rectangle 33"/>
          <p:cNvSpPr>
            <a:spLocks noChangeArrowheads="1"/>
          </p:cNvSpPr>
          <p:nvPr/>
        </p:nvSpPr>
        <p:spPr bwMode="auto">
          <a:xfrm>
            <a:off x="0" y="1447800"/>
            <a:ext cx="9144000" cy="1143000"/>
          </a:xfrm>
          <a:prstGeom prst="rect">
            <a:avLst/>
          </a:prstGeom>
          <a:solidFill>
            <a:srgbClr val="FFFFFF"/>
          </a:solidFill>
          <a:ln w="9525">
            <a:noFill/>
            <a:miter lim="800000"/>
            <a:headEnd/>
            <a:tailEnd/>
          </a:ln>
        </p:spPr>
        <p:txBody>
          <a:bodyPr wrap="none" anchor="ctr"/>
          <a:lstStyle/>
          <a:p>
            <a:pPr algn="l" eaLnBrk="1" hangingPunct="1">
              <a:defRPr/>
            </a:pPr>
            <a:endParaRPr lang="zh-CN" altLang="zh-CN" sz="1800">
              <a:solidFill>
                <a:srgbClr val="000000"/>
              </a:solidFill>
              <a:latin typeface="Arial"/>
              <a:ea typeface="宋体"/>
            </a:endParaRPr>
          </a:p>
        </p:txBody>
      </p:sp>
      <p:sp>
        <p:nvSpPr>
          <p:cNvPr id="1033" name="Line 34"/>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algn="l">
              <a:defRPr/>
            </a:pPr>
            <a:endParaRPr lang="zh-CN" altLang="en-US" sz="4800">
              <a:solidFill>
                <a:srgbClr val="000000"/>
              </a:solidFill>
              <a:latin typeface="Arial"/>
              <a:ea typeface="宋体"/>
            </a:endParaRPr>
          </a:p>
        </p:txBody>
      </p:sp>
      <p:sp>
        <p:nvSpPr>
          <p:cNvPr id="18442"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algn="l">
              <a:defRPr/>
            </a:pPr>
            <a:endParaRPr lang="zh-CN" altLang="zh-CN">
              <a:solidFill>
                <a:srgbClr val="000000"/>
              </a:solidFill>
            </a:endParaRPr>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a:defRPr/>
            </a:pPr>
            <a:endParaRPr lang="zh-CN" altLang="zh-CN">
              <a:solidFill>
                <a:srgbClr val="000000"/>
              </a:solidFill>
            </a:endParaRPr>
          </a:p>
        </p:txBody>
      </p:sp>
      <p:pic>
        <p:nvPicPr>
          <p:cNvPr id="18445"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013201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13.xml"/><Relationship Id="rId6" Type="http://schemas.openxmlformats.org/officeDocument/2006/relationships/image" Target="../media/image23.emf"/><Relationship Id="rId5" Type="http://schemas.openxmlformats.org/officeDocument/2006/relationships/image" Target="../media/image22.emf"/><Relationship Id="rId4" Type="http://schemas.openxmlformats.org/officeDocument/2006/relationships/image" Target="../media/image21.emf"/></Relationships>
</file>

<file path=ppt/slides/_rels/slide15.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3.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13.xml"/><Relationship Id="rId4" Type="http://schemas.openxmlformats.org/officeDocument/2006/relationships/image" Target="../media/image3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4.emf"/><Relationship Id="rId7" Type="http://schemas.openxmlformats.org/officeDocument/2006/relationships/image" Target="../media/image38.emf"/><Relationship Id="rId2" Type="http://schemas.openxmlformats.org/officeDocument/2006/relationships/image" Target="../media/image33.emf"/><Relationship Id="rId1" Type="http://schemas.openxmlformats.org/officeDocument/2006/relationships/slideLayout" Target="../slideLayouts/slideLayout13.xml"/><Relationship Id="rId6" Type="http://schemas.openxmlformats.org/officeDocument/2006/relationships/image" Target="../media/image37.emf"/><Relationship Id="rId5" Type="http://schemas.openxmlformats.org/officeDocument/2006/relationships/image" Target="../media/image36.emf"/><Relationship Id="rId10" Type="http://schemas.openxmlformats.org/officeDocument/2006/relationships/image" Target="../media/image41.wmf"/><Relationship Id="rId4" Type="http://schemas.openxmlformats.org/officeDocument/2006/relationships/image" Target="../media/image35.emf"/><Relationship Id="rId9" Type="http://schemas.openxmlformats.org/officeDocument/2006/relationships/image" Target="../media/image40.wmf"/></Relationships>
</file>

<file path=ppt/slides/_rels/slide21.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13.xml"/><Relationship Id="rId5" Type="http://schemas.openxmlformats.org/officeDocument/2006/relationships/image" Target="../media/image46.emf"/><Relationship Id="rId4" Type="http://schemas.openxmlformats.org/officeDocument/2006/relationships/image" Target="../media/image45.emf"/></Relationships>
</file>

<file path=ppt/slides/_rels/slide28.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09600" y="2590800"/>
            <a:ext cx="7772400" cy="2381250"/>
          </a:xfrm>
        </p:spPr>
        <p:txBody>
          <a:bodyPr/>
          <a:lstStyle/>
          <a:p>
            <a:pPr algn="ctr">
              <a:lnSpc>
                <a:spcPct val="105000"/>
              </a:lnSpc>
            </a:pP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4400" b="0" dirty="0"/>
              <a:t>期货市场及杠杆投资</a:t>
            </a: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2800" dirty="0" smtClean="0">
                <a:latin typeface="宋体" charset="-122"/>
                <a:ea typeface="宋体" charset="-122"/>
              </a:rPr>
              <a:t>             </a:t>
            </a:r>
            <a:br>
              <a:rPr lang="zh-CN" altLang="en-US" sz="2800" dirty="0" smtClean="0">
                <a:latin typeface="宋体" charset="-122"/>
                <a:ea typeface="宋体" charset="-122"/>
              </a:rPr>
            </a:br>
            <a:r>
              <a:rPr lang="zh-CN" altLang="en-US" sz="2800" dirty="0" smtClean="0">
                <a:latin typeface="宋体" charset="-122"/>
                <a:ea typeface="宋体" charset="-122"/>
              </a:rPr>
              <a:t>            </a:t>
            </a:r>
            <a:r>
              <a:rPr lang="zh-CN" altLang="en-US" sz="2000" dirty="0" smtClean="0">
                <a:latin typeface="宋体" charset="-122"/>
                <a:ea typeface="宋体" charset="-122"/>
              </a:rPr>
              <a:t>天津财经大学中国经济统计研究中心</a:t>
            </a:r>
            <a:br>
              <a:rPr lang="zh-CN" altLang="en-US" sz="2000" dirty="0" smtClean="0">
                <a:latin typeface="宋体" charset="-122"/>
                <a:ea typeface="宋体" charset="-122"/>
              </a:rPr>
            </a:br>
            <a:r>
              <a:rPr lang="zh-CN" altLang="en-US" sz="2000" dirty="0" smtClean="0">
                <a:latin typeface="宋体" charset="-122"/>
                <a:ea typeface="宋体" charset="-122"/>
              </a:rPr>
              <a:t>                                           李腊生</a:t>
            </a:r>
            <a:r>
              <a:rPr lang="zh-CN" altLang="en-US" sz="2400" dirty="0" smtClean="0">
                <a:latin typeface="宋体" charset="-122"/>
                <a:ea typeface="宋体" charset="-122"/>
              </a:rPr>
              <a:t/>
            </a:r>
            <a:br>
              <a:rPr lang="zh-CN" altLang="en-US" sz="2400" dirty="0" smtClean="0">
                <a:latin typeface="宋体" charset="-122"/>
                <a:ea typeface="宋体" charset="-122"/>
              </a:rPr>
            </a:br>
            <a:endParaRPr lang="zh-CN" altLang="en-US" sz="2000" dirty="0" smtClean="0">
              <a:latin typeface="宋体" charset="-122"/>
              <a:ea typeface="宋体" charset="-122"/>
            </a:endParaRPr>
          </a:p>
        </p:txBody>
      </p:sp>
      <p:sp>
        <p:nvSpPr>
          <p:cNvPr id="20483" name="Rectangle 3"/>
          <p:cNvSpPr>
            <a:spLocks noGrp="1" noChangeArrowheads="1"/>
          </p:cNvSpPr>
          <p:nvPr>
            <p:ph type="subTitle" idx="1"/>
          </p:nvPr>
        </p:nvSpPr>
        <p:spPr bwMode="auto">
          <a:xfrm flipH="1" flipV="1">
            <a:off x="9372600" y="6858000"/>
            <a:ext cx="76200" cy="762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r">
              <a:lnSpc>
                <a:spcPct val="80000"/>
              </a:lnSpc>
            </a:pPr>
            <a:endParaRPr lang="zh-CN" altLang="zh-CN" sz="800" smtClean="0">
              <a:latin typeface="宋体" charset="-122"/>
            </a:endParaRPr>
          </a:p>
          <a:p>
            <a:pPr algn="r">
              <a:lnSpc>
                <a:spcPct val="80000"/>
              </a:lnSpc>
            </a:pPr>
            <a:r>
              <a:rPr lang="zh-CN" altLang="zh-CN" sz="800" smtClean="0">
                <a:latin typeface="宋体" charset="-122"/>
              </a:rPr>
              <a:t>                                      </a:t>
            </a:r>
          </a:p>
          <a:p>
            <a:pPr>
              <a:lnSpc>
                <a:spcPct val="80000"/>
              </a:lnSpc>
            </a:pPr>
            <a:endParaRPr lang="zh-CN" altLang="zh-CN" sz="900" smtClean="0"/>
          </a:p>
          <a:p>
            <a:pPr>
              <a:lnSpc>
                <a:spcPct val="80000"/>
              </a:lnSpc>
            </a:pPr>
            <a:endParaRPr lang="zh-CN" altLang="zh-CN" sz="900" smtClean="0"/>
          </a:p>
        </p:txBody>
      </p:sp>
    </p:spTree>
    <p:extLst>
      <p:ext uri="{BB962C8B-B14F-4D97-AF65-F5344CB8AC3E}">
        <p14:creationId xmlns:p14="http://schemas.microsoft.com/office/powerpoint/2010/main" val="388911121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8"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第二节  期货产品定价</a:t>
            </a:r>
            <a:r>
              <a:rPr lang="zh-CN" altLang="en-US" dirty="0"/>
              <a:t> </a:t>
            </a:r>
          </a:p>
        </p:txBody>
      </p:sp>
      <p:sp>
        <p:nvSpPr>
          <p:cNvPr id="13315" name="Rectangle 6"/>
          <p:cNvSpPr>
            <a:spLocks noChangeArrowheads="1"/>
          </p:cNvSpPr>
          <p:nvPr/>
        </p:nvSpPr>
        <p:spPr bwMode="auto">
          <a:xfrm>
            <a:off x="990600" y="1268413"/>
            <a:ext cx="5181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v"/>
            </a:pPr>
            <a:r>
              <a:rPr lang="zh-CN" altLang="en-US" sz="2400">
                <a:solidFill>
                  <a:srgbClr val="6600CC"/>
                </a:solidFill>
              </a:rPr>
              <a:t> 例子</a:t>
            </a:r>
          </a:p>
        </p:txBody>
      </p:sp>
      <p:sp>
        <p:nvSpPr>
          <p:cNvPr id="13316" name="TextBox 2"/>
          <p:cNvSpPr txBox="1">
            <a:spLocks noChangeArrowheads="1"/>
          </p:cNvSpPr>
          <p:nvPr/>
        </p:nvSpPr>
        <p:spPr bwMode="auto">
          <a:xfrm>
            <a:off x="1617663" y="1844675"/>
            <a:ext cx="7129462"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例如，某投资者持有面值为</a:t>
            </a:r>
            <a:r>
              <a:rPr lang="en-US" altLang="zh-CN"/>
              <a:t>1000000</a:t>
            </a:r>
            <a:r>
              <a:rPr lang="zh-CN" altLang="zh-CN"/>
              <a:t>元的一年期公司债券现货，票面利率为</a:t>
            </a:r>
            <a:r>
              <a:rPr lang="en-US" altLang="zh-CN"/>
              <a:t>5%</a:t>
            </a:r>
            <a:r>
              <a:rPr lang="zh-CN" altLang="zh-CN"/>
              <a:t>，半年一付息，且该投资者已为该公司债投保，保费为</a:t>
            </a:r>
            <a:r>
              <a:rPr lang="en-US" altLang="zh-CN"/>
              <a:t>1000</a:t>
            </a:r>
            <a:r>
              <a:rPr lang="zh-CN" altLang="zh-CN"/>
              <a:t>元。假设市场无风险利率为</a:t>
            </a:r>
            <a:r>
              <a:rPr lang="en-US" altLang="zh-CN"/>
              <a:t>4%</a:t>
            </a:r>
            <a:r>
              <a:rPr lang="zh-CN" altLang="zh-CN"/>
              <a:t>，该公司债的市场价格与面值相等。若此时该投资者签订一份期货合约，约定在半年后出售该笔公司债，则该期货合约的价格为</a:t>
            </a:r>
            <a:r>
              <a:rPr lang="en-US" altLang="zh-CN"/>
              <a:t>996000</a:t>
            </a:r>
            <a:r>
              <a:rPr lang="zh-CN" altLang="zh-CN"/>
              <a:t>元。</a:t>
            </a:r>
            <a:endParaRPr lang="en-US" altLang="zh-CN"/>
          </a:p>
          <a:p>
            <a:pPr algn="l"/>
            <a:r>
              <a:rPr lang="en-US" altLang="zh-CN"/>
              <a:t>   </a:t>
            </a:r>
            <a:r>
              <a:rPr lang="zh-CN" altLang="zh-CN"/>
              <a:t>因为在本例中</a:t>
            </a:r>
          </a:p>
          <a:p>
            <a:pPr algn="l"/>
            <a:r>
              <a:rPr lang="en-US" altLang="zh-CN"/>
              <a:t>   </a:t>
            </a:r>
            <a:r>
              <a:rPr lang="zh-CN" altLang="zh-CN"/>
              <a:t>融资成本</a:t>
            </a:r>
            <a:r>
              <a:rPr lang="en-US" altLang="zh-CN"/>
              <a:t>=1000000*4%*1/2=20000</a:t>
            </a:r>
            <a:r>
              <a:rPr lang="zh-CN" altLang="zh-CN"/>
              <a:t>元</a:t>
            </a:r>
          </a:p>
          <a:p>
            <a:pPr algn="l"/>
            <a:r>
              <a:rPr lang="en-US" altLang="zh-CN"/>
              <a:t>   </a:t>
            </a:r>
            <a:r>
              <a:rPr lang="zh-CN" altLang="zh-CN"/>
              <a:t>保有成本</a:t>
            </a:r>
            <a:r>
              <a:rPr lang="en-US" altLang="zh-CN"/>
              <a:t>=1000</a:t>
            </a:r>
            <a:r>
              <a:rPr lang="zh-CN" altLang="zh-CN"/>
              <a:t>元</a:t>
            </a:r>
          </a:p>
          <a:p>
            <a:pPr algn="l"/>
            <a:r>
              <a:rPr lang="en-US" altLang="zh-CN"/>
              <a:t>   </a:t>
            </a:r>
            <a:r>
              <a:rPr lang="zh-CN" altLang="zh-CN"/>
              <a:t>持有收益</a:t>
            </a:r>
            <a:r>
              <a:rPr lang="en-US" altLang="zh-CN"/>
              <a:t>=1000000*5%*1/2=25000</a:t>
            </a:r>
            <a:r>
              <a:rPr lang="zh-CN" altLang="zh-CN"/>
              <a:t>元</a:t>
            </a:r>
          </a:p>
          <a:p>
            <a:pPr algn="l"/>
            <a:r>
              <a:rPr lang="zh-CN" altLang="en-US"/>
              <a:t>因此</a:t>
            </a:r>
            <a:r>
              <a:rPr lang="zh-CN" altLang="zh-CN"/>
              <a:t>，期货价格</a:t>
            </a:r>
            <a:r>
              <a:rPr lang="en-US" altLang="zh-CN"/>
              <a:t>=</a:t>
            </a:r>
            <a:r>
              <a:rPr lang="zh-CN" altLang="zh-CN"/>
              <a:t>现货价格</a:t>
            </a:r>
            <a:r>
              <a:rPr lang="en-US" altLang="zh-CN"/>
              <a:t>+</a:t>
            </a:r>
            <a:r>
              <a:rPr lang="zh-CN" altLang="zh-CN"/>
              <a:t>融资成本</a:t>
            </a:r>
            <a:r>
              <a:rPr lang="en-US" altLang="zh-CN"/>
              <a:t>+</a:t>
            </a:r>
            <a:r>
              <a:rPr lang="zh-CN" altLang="zh-CN"/>
              <a:t>保有成本</a:t>
            </a:r>
            <a:r>
              <a:rPr lang="en-US" altLang="zh-CN"/>
              <a:t>-</a:t>
            </a:r>
            <a:r>
              <a:rPr lang="zh-CN" altLang="zh-CN"/>
              <a:t>持有收益</a:t>
            </a:r>
          </a:p>
          <a:p>
            <a:pPr algn="l"/>
            <a:r>
              <a:rPr lang="en-US" altLang="zh-CN"/>
              <a:t>        =1000000+20000+1000-25000=996000</a:t>
            </a:r>
            <a:r>
              <a:rPr lang="zh-CN" altLang="zh-CN"/>
              <a:t>元。</a:t>
            </a:r>
          </a:p>
          <a:p>
            <a:endParaRPr lang="zh-CN"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2"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14339" name="Rectangle 6"/>
          <p:cNvSpPr>
            <a:spLocks noChangeArrowheads="1"/>
          </p:cNvSpPr>
          <p:nvPr/>
        </p:nvSpPr>
        <p:spPr bwMode="auto">
          <a:xfrm>
            <a:off x="755650" y="1268413"/>
            <a:ext cx="5638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空头套期保值与多头套期保值</a:t>
            </a:r>
            <a:r>
              <a:rPr lang="zh-CN" altLang="en-US" sz="2400"/>
              <a:t> </a:t>
            </a:r>
            <a:endParaRPr lang="zh-CN" altLang="en-US" sz="2400">
              <a:latin typeface="Times New Roman" pitchFamily="18" charset="0"/>
            </a:endParaRPr>
          </a:p>
        </p:txBody>
      </p:sp>
      <p:sp>
        <p:nvSpPr>
          <p:cNvPr id="14340" name="Rectangle 10"/>
          <p:cNvSpPr>
            <a:spLocks noChangeArrowheads="1"/>
          </p:cNvSpPr>
          <p:nvPr/>
        </p:nvSpPr>
        <p:spPr bwMode="auto">
          <a:xfrm>
            <a:off x="1066800" y="2060575"/>
            <a:ext cx="7696200" cy="408146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buClr>
                <a:srgbClr val="FF5050"/>
              </a:buClr>
              <a:buFont typeface="Wingdings" pitchFamily="2" charset="2"/>
              <a:buChar char="Ø"/>
            </a:pPr>
            <a:r>
              <a:rPr lang="zh-CN" altLang="en-US" sz="2400"/>
              <a:t>如果投资者知道他要在将来某一特定的时间出售某一资产，则可以通过持有期货合约的空头来对冲该资产价格波动的风险。这就是空头套期保值（</a:t>
            </a:r>
            <a:r>
              <a:rPr lang="en-US" altLang="zh-CN" sz="2400"/>
              <a:t>short hedge）。</a:t>
            </a:r>
          </a:p>
          <a:p>
            <a:pPr algn="l">
              <a:lnSpc>
                <a:spcPct val="120000"/>
              </a:lnSpc>
              <a:buClr>
                <a:srgbClr val="FF5050"/>
              </a:buClr>
            </a:pPr>
            <a:endParaRPr lang="en-US" altLang="zh-CN" sz="2400"/>
          </a:p>
          <a:p>
            <a:pPr algn="l">
              <a:lnSpc>
                <a:spcPct val="120000"/>
              </a:lnSpc>
              <a:buClr>
                <a:srgbClr val="FF5050"/>
              </a:buClr>
            </a:pPr>
            <a:r>
              <a:rPr lang="zh-CN" altLang="zh-CN" sz="2400"/>
              <a:t>如果资产的价格下降，则投资者出售该资产时发生的损失将由期货空头的获利弥补；如果资产的价格上升，投资者出售该资产时所获利润将会被期货空头的损失抵消。</a:t>
            </a:r>
          </a:p>
          <a:p>
            <a:pPr algn="l">
              <a:lnSpc>
                <a:spcPct val="120000"/>
              </a:lnSpc>
              <a:buClr>
                <a:srgbClr val="FF5050"/>
              </a:buClr>
            </a:pPr>
            <a:endParaRPr lang="en-US" altLang="zh-CN" sz="2400">
              <a:latin typeface="Times New Roman" pitchFamily="18" charset="0"/>
            </a:endParaRPr>
          </a:p>
        </p:txBody>
      </p:sp>
      <p:sp>
        <p:nvSpPr>
          <p:cNvPr id="14341" name="AutoShape 11">
            <a:hlinkClick r:id="rId2" action="ppaction://hlinksldjump" highlightClick="1"/>
          </p:cNvPr>
          <p:cNvSpPr>
            <a:spLocks noChangeArrowheads="1"/>
          </p:cNvSpPr>
          <p:nvPr/>
        </p:nvSpPr>
        <p:spPr bwMode="auto">
          <a:xfrm>
            <a:off x="457200" y="6400800"/>
            <a:ext cx="838200" cy="457200"/>
          </a:xfrm>
          <a:prstGeom prst="actionButtonBlank">
            <a:avLst/>
          </a:prstGeom>
          <a:solidFill>
            <a:srgbClr val="C0C0C0"/>
          </a:solidFill>
          <a:ln w="952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a:solidFill>
                  <a:schemeClr val="bg1"/>
                </a:solidFill>
                <a:latin typeface="Times New Roman" pitchFamily="18" charset="0"/>
              </a:rPr>
              <a:t>退出</a:t>
            </a:r>
            <a:endParaRPr lang="zh-CN" altLang="en-US" sz="2400">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2"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15363" name="Rectangle 6"/>
          <p:cNvSpPr>
            <a:spLocks noChangeArrowheads="1"/>
          </p:cNvSpPr>
          <p:nvPr/>
        </p:nvSpPr>
        <p:spPr bwMode="auto">
          <a:xfrm>
            <a:off x="755650" y="1268413"/>
            <a:ext cx="5638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空头套期保值与多头套期保值</a:t>
            </a:r>
            <a:r>
              <a:rPr lang="zh-CN" altLang="en-US" sz="2400"/>
              <a:t> </a:t>
            </a:r>
            <a:endParaRPr lang="zh-CN" altLang="en-US" sz="2400">
              <a:latin typeface="Times New Roman" pitchFamily="18" charset="0"/>
            </a:endParaRPr>
          </a:p>
        </p:txBody>
      </p:sp>
      <p:sp>
        <p:nvSpPr>
          <p:cNvPr id="15364" name="Rectangle 9"/>
          <p:cNvSpPr>
            <a:spLocks noChangeArrowheads="1"/>
          </p:cNvSpPr>
          <p:nvPr/>
        </p:nvSpPr>
        <p:spPr bwMode="auto">
          <a:xfrm>
            <a:off x="1066800" y="3840163"/>
            <a:ext cx="7620000" cy="9366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buClr>
                <a:srgbClr val="FF5050"/>
              </a:buClr>
            </a:pPr>
            <a:r>
              <a:rPr lang="zh-CN" altLang="zh-CN" sz="2400"/>
              <a:t>该资产价格上升（或下降）所带来的现货交易的损失（或盈利），能够被期货多头的获利（或亏损）所对冲。</a:t>
            </a:r>
            <a:endParaRPr lang="en-US" altLang="zh-CN" sz="2400">
              <a:latin typeface="Times New Roman" pitchFamily="18" charset="0"/>
            </a:endParaRPr>
          </a:p>
        </p:txBody>
      </p:sp>
      <p:sp>
        <p:nvSpPr>
          <p:cNvPr id="15365" name="Rectangle 10"/>
          <p:cNvSpPr>
            <a:spLocks noChangeArrowheads="1"/>
          </p:cNvSpPr>
          <p:nvPr/>
        </p:nvSpPr>
        <p:spPr bwMode="auto">
          <a:xfrm>
            <a:off x="1066800" y="2060575"/>
            <a:ext cx="7696200" cy="14065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buClr>
                <a:srgbClr val="FF5050"/>
              </a:buClr>
              <a:buFont typeface="Wingdings" pitchFamily="2" charset="2"/>
              <a:buChar char="Ø"/>
            </a:pPr>
            <a:r>
              <a:rPr lang="zh-CN" altLang="en-US" sz="2400"/>
              <a:t>如果投资者知道他要在将来某一特定的时间出售某一资产，则可以通过持有期货合约的空头来对冲该资产价格波动的风险。这就是空头套期保值（</a:t>
            </a:r>
            <a:r>
              <a:rPr lang="en-US" altLang="zh-CN" sz="2400"/>
              <a:t>short hedge）。 </a:t>
            </a:r>
            <a:endParaRPr lang="en-US" altLang="zh-CN" sz="2400">
              <a:latin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6" name="Rectangle 4" descr="瓦形"/>
          <p:cNvSpPr>
            <a:spLocks noGrp="1" noChangeArrowheads="1"/>
          </p:cNvSpPr>
          <p:nvPr>
            <p:ph type="title"/>
          </p:nvPr>
        </p:nvSpPr>
        <p:spPr/>
        <p:txBody>
          <a:bodyPr/>
          <a:lstStyle/>
          <a:p>
            <a:pPr eaLnBrk="1" hangingPunct="1">
              <a:defRPr/>
            </a:pPr>
            <a:r>
              <a:rPr lang="zh-CN" altLang="en-US">
                <a:effectLst>
                  <a:outerShdw blurRad="38100" dist="38100" dir="2700000" algn="tl">
                    <a:srgbClr val="C0C0C0"/>
                  </a:outerShdw>
                </a:effectLst>
                <a:latin typeface="宋体" pitchFamily="2" charset="-122"/>
              </a:rPr>
              <a:t>第三节 期货交易中的套期保值</a:t>
            </a:r>
            <a:endParaRPr lang="zh-CN" altLang="en-US"/>
          </a:p>
        </p:txBody>
      </p:sp>
      <p:sp>
        <p:nvSpPr>
          <p:cNvPr id="16387" name="Rectangle 6"/>
          <p:cNvSpPr>
            <a:spLocks noChangeArrowheads="1"/>
          </p:cNvSpPr>
          <p:nvPr/>
        </p:nvSpPr>
        <p:spPr bwMode="auto">
          <a:xfrm>
            <a:off x="803275"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基差风险</a:t>
            </a:r>
            <a:endParaRPr lang="zh-CN" altLang="en-US" sz="2400">
              <a:latin typeface="Times New Roman" pitchFamily="18" charset="0"/>
            </a:endParaRPr>
          </a:p>
        </p:txBody>
      </p:sp>
      <p:sp>
        <p:nvSpPr>
          <p:cNvPr id="16388" name="Rectangle 8"/>
          <p:cNvSpPr>
            <a:spLocks noChangeArrowheads="1"/>
          </p:cNvSpPr>
          <p:nvPr/>
        </p:nvSpPr>
        <p:spPr bwMode="auto">
          <a:xfrm>
            <a:off x="990600" y="2713038"/>
            <a:ext cx="7543800" cy="8223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Ø"/>
            </a:pPr>
            <a:r>
              <a:rPr lang="zh-CN" altLang="en-US" sz="2400"/>
              <a:t>当期货价格与现货价格不一致或期货价格与现货价格的变动幅度不同时，便产生了</a:t>
            </a:r>
            <a:r>
              <a:rPr lang="zh-CN" altLang="en-US" sz="2400">
                <a:solidFill>
                  <a:srgbClr val="6600CC"/>
                </a:solidFill>
              </a:rPr>
              <a:t>基差风险（</a:t>
            </a:r>
            <a:r>
              <a:rPr lang="en-US" altLang="zh-CN" sz="2400">
                <a:solidFill>
                  <a:srgbClr val="6600CC"/>
                </a:solidFill>
              </a:rPr>
              <a:t>basis risk</a:t>
            </a:r>
            <a:r>
              <a:rPr lang="en-US" altLang="zh-CN">
                <a:solidFill>
                  <a:srgbClr val="6600CC"/>
                </a:solidFill>
              </a:rPr>
              <a:t>）</a:t>
            </a:r>
            <a:r>
              <a:rPr lang="en-US" altLang="zh-CN"/>
              <a:t> </a:t>
            </a:r>
            <a:endParaRPr lang="en-US" altLang="zh-CN">
              <a:latin typeface="Times New Roman" pitchFamily="18" charset="0"/>
            </a:endParaRPr>
          </a:p>
        </p:txBody>
      </p:sp>
      <p:sp>
        <p:nvSpPr>
          <p:cNvPr id="16389" name="Rectangle 9"/>
          <p:cNvSpPr>
            <a:spLocks noChangeArrowheads="1"/>
          </p:cNvSpPr>
          <p:nvPr/>
        </p:nvSpPr>
        <p:spPr bwMode="auto">
          <a:xfrm>
            <a:off x="990600" y="3705225"/>
            <a:ext cx="7772400" cy="15525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buClr>
                <a:srgbClr val="660033"/>
              </a:buClr>
              <a:buFont typeface="Wingdings" pitchFamily="2" charset="2"/>
              <a:buChar char="Ø"/>
            </a:pPr>
            <a:r>
              <a:rPr lang="zh-CN" altLang="en-US" sz="2400">
                <a:latin typeface="Times New Roman" pitchFamily="18" charset="0"/>
              </a:rPr>
              <a:t>在套期保值的情况下，一种资产的现货市场的价格与相应的期货价格之差，被称为期货的基差（</a:t>
            </a:r>
            <a:r>
              <a:rPr lang="en-US" altLang="zh-CN" sz="2400"/>
              <a:t>basis</a:t>
            </a:r>
            <a:r>
              <a:rPr lang="en-US" altLang="zh-CN" sz="2400">
                <a:latin typeface="Times New Roman" pitchFamily="18" charset="0"/>
              </a:rPr>
              <a:t>）。</a:t>
            </a:r>
            <a:r>
              <a:rPr lang="zh-CN" altLang="en-US" sz="2400">
                <a:latin typeface="Times New Roman" pitchFamily="18" charset="0"/>
              </a:rPr>
              <a:t>即</a:t>
            </a:r>
            <a:endParaRPr lang="zh-CN" altLang="en-US" sz="2400"/>
          </a:p>
          <a:p>
            <a:r>
              <a:rPr lang="zh-CN" altLang="en-US" sz="2400">
                <a:solidFill>
                  <a:schemeClr val="folHlink"/>
                </a:solidFill>
                <a:latin typeface="Times New Roman" pitchFamily="18" charset="0"/>
              </a:rPr>
              <a:t>基差</a:t>
            </a:r>
            <a:r>
              <a:rPr lang="zh-CN" altLang="en-US" sz="2400">
                <a:solidFill>
                  <a:schemeClr val="folHlink"/>
                </a:solidFill>
              </a:rPr>
              <a:t>=</a:t>
            </a:r>
            <a:r>
              <a:rPr lang="zh-CN" altLang="en-US" sz="2400">
                <a:solidFill>
                  <a:schemeClr val="folHlink"/>
                </a:solidFill>
                <a:latin typeface="Times New Roman" pitchFamily="18" charset="0"/>
              </a:rPr>
              <a:t>现货价格</a:t>
            </a:r>
            <a:r>
              <a:rPr lang="zh-CN" altLang="en-US" sz="2400">
                <a:solidFill>
                  <a:schemeClr val="folHlink"/>
                </a:solidFill>
              </a:rPr>
              <a:t>-</a:t>
            </a:r>
            <a:r>
              <a:rPr lang="zh-CN" altLang="en-US" sz="2400">
                <a:solidFill>
                  <a:schemeClr val="folHlink"/>
                </a:solidFill>
                <a:latin typeface="Times New Roman" pitchFamily="18" charset="0"/>
              </a:rPr>
              <a:t>期货价格</a:t>
            </a:r>
            <a:endParaRPr lang="zh-CN" altLang="en-US" sz="2400">
              <a:solidFill>
                <a:schemeClr val="folHlink"/>
              </a:solidFill>
            </a:endParaRPr>
          </a:p>
          <a:p>
            <a:pPr algn="l"/>
            <a:endParaRPr lang="zh-CN" altLang="en-US" sz="2400">
              <a:latin typeface="Times New Roman" pitchFamily="18" charset="0"/>
            </a:endParaRPr>
          </a:p>
        </p:txBody>
      </p:sp>
      <p:sp>
        <p:nvSpPr>
          <p:cNvPr id="16390" name="Rectangle 11"/>
          <p:cNvSpPr>
            <a:spLocks noChangeArrowheads="1"/>
          </p:cNvSpPr>
          <p:nvPr/>
        </p:nvSpPr>
        <p:spPr bwMode="auto">
          <a:xfrm>
            <a:off x="4205288" y="3319463"/>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1639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5029200"/>
            <a:ext cx="16002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2" name="Rectangle 6"/>
          <p:cNvSpPr>
            <a:spLocks noChangeArrowheads="1"/>
          </p:cNvSpPr>
          <p:nvPr/>
        </p:nvSpPr>
        <p:spPr bwMode="auto">
          <a:xfrm>
            <a:off x="1116013" y="188436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u"/>
            </a:pPr>
            <a:r>
              <a:rPr lang="zh-CN" altLang="en-US" sz="2400">
                <a:solidFill>
                  <a:srgbClr val="6600CC"/>
                </a:solidFill>
              </a:rPr>
              <a:t>基差风险的概念</a:t>
            </a:r>
            <a:endParaRPr lang="zh-CN" altLang="en-US" sz="2400">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9"/>
          <p:cNvSpPr>
            <a:spLocks noChangeArrowheads="1"/>
          </p:cNvSpPr>
          <p:nvPr/>
        </p:nvSpPr>
        <p:spPr bwMode="auto">
          <a:xfrm>
            <a:off x="1219200" y="2032000"/>
            <a:ext cx="7620000" cy="16256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40000"/>
              </a:lnSpc>
            </a:pPr>
            <a:r>
              <a:rPr lang="zh-CN" altLang="en-US" sz="2400"/>
              <a:t>当套期保值者知道将于时刻  出售资产，并在时刻  持有期货的空头时，该资产实现的价格为  ，期货头寸的盈利为       。套期保值资产获得的有效价格是 </a:t>
            </a:r>
            <a:endParaRPr lang="zh-CN" altLang="en-US" sz="2400">
              <a:latin typeface="Times New Roman" pitchFamily="18" charset="0"/>
            </a:endParaRPr>
          </a:p>
        </p:txBody>
      </p:sp>
      <p:sp>
        <p:nvSpPr>
          <p:cNvPr id="219140"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17412" name="Rectangle 6"/>
          <p:cNvSpPr>
            <a:spLocks noChangeArrowheads="1"/>
          </p:cNvSpPr>
          <p:nvPr/>
        </p:nvSpPr>
        <p:spPr bwMode="auto">
          <a:xfrm>
            <a:off x="941388" y="1412875"/>
            <a:ext cx="3962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Ø"/>
            </a:pPr>
            <a:r>
              <a:rPr lang="zh-CN" altLang="en-US" sz="2400"/>
              <a:t>空头套期保值 </a:t>
            </a:r>
            <a:endParaRPr lang="zh-CN" altLang="en-US" sz="2400">
              <a:latin typeface="Times New Roman" pitchFamily="18" charset="0"/>
            </a:endParaRPr>
          </a:p>
        </p:txBody>
      </p:sp>
      <p:sp>
        <p:nvSpPr>
          <p:cNvPr id="17413" name="Rectangle 13"/>
          <p:cNvSpPr>
            <a:spLocks noChangeArrowheads="1"/>
          </p:cNvSpPr>
          <p:nvPr/>
        </p:nvSpPr>
        <p:spPr bwMode="auto">
          <a:xfrm>
            <a:off x="3890963" y="3319463"/>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17414"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3860800"/>
            <a:ext cx="32004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7988" y="2095500"/>
            <a:ext cx="258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8238" y="2095500"/>
            <a:ext cx="325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7150" y="2616200"/>
            <a:ext cx="434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3200400"/>
            <a:ext cx="990600"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8"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18435" name="Rectangle 6"/>
          <p:cNvSpPr>
            <a:spLocks noChangeArrowheads="1"/>
          </p:cNvSpPr>
          <p:nvPr/>
        </p:nvSpPr>
        <p:spPr bwMode="auto">
          <a:xfrm>
            <a:off x="1219200" y="1268413"/>
            <a:ext cx="2408238"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buClr>
                <a:srgbClr val="660033"/>
              </a:buClr>
              <a:buFont typeface="Wingdings" pitchFamily="2" charset="2"/>
              <a:buChar char="Ø"/>
            </a:pPr>
            <a:r>
              <a:rPr lang="zh-CN" altLang="en-US" sz="2400"/>
              <a:t>多头套期保值 </a:t>
            </a:r>
          </a:p>
        </p:txBody>
      </p:sp>
      <p:sp>
        <p:nvSpPr>
          <p:cNvPr id="18436" name="Rectangle 8"/>
          <p:cNvSpPr>
            <a:spLocks noChangeArrowheads="1"/>
          </p:cNvSpPr>
          <p:nvPr/>
        </p:nvSpPr>
        <p:spPr bwMode="auto">
          <a:xfrm>
            <a:off x="1476375" y="2055813"/>
            <a:ext cx="6553200" cy="19907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30000"/>
              </a:lnSpc>
            </a:pPr>
            <a:r>
              <a:rPr lang="zh-CN" altLang="en-US" sz="2400"/>
              <a:t>当套期保值者知道将于时刻  购买资产，并在时刻  持有期货的多头时，该资产实现的价格为  ，期货头寸的损失为       。套期保值资产支付的有效价格是 </a:t>
            </a:r>
            <a:endParaRPr lang="zh-CN" altLang="en-US" sz="2400">
              <a:latin typeface="Times New Roman" pitchFamily="18" charset="0"/>
            </a:endParaRPr>
          </a:p>
        </p:txBody>
      </p:sp>
      <p:pic>
        <p:nvPicPr>
          <p:cNvPr id="1843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2017713"/>
            <a:ext cx="347663"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400" y="3051175"/>
            <a:ext cx="3984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9025" y="3079750"/>
            <a:ext cx="9144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52775" y="4292600"/>
            <a:ext cx="3200400" cy="51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27263" y="2593975"/>
            <a:ext cx="258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3860"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19459" name="Rectangle 10"/>
          <p:cNvSpPr>
            <a:spLocks noChangeArrowheads="1"/>
          </p:cNvSpPr>
          <p:nvPr/>
        </p:nvSpPr>
        <p:spPr bwMode="auto">
          <a:xfrm>
            <a:off x="1222375" y="1341438"/>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基差风险产生的原因</a:t>
            </a:r>
            <a:endParaRPr lang="zh-CN" altLang="en-US" sz="2400">
              <a:latin typeface="Times New Roman" pitchFamily="18" charset="0"/>
            </a:endParaRPr>
          </a:p>
        </p:txBody>
      </p:sp>
      <p:sp>
        <p:nvSpPr>
          <p:cNvPr id="19460" name="Text Box 11"/>
          <p:cNvSpPr txBox="1">
            <a:spLocks noChangeArrowheads="1"/>
          </p:cNvSpPr>
          <p:nvPr/>
        </p:nvSpPr>
        <p:spPr bwMode="auto">
          <a:xfrm>
            <a:off x="1905000" y="2060575"/>
            <a:ext cx="6019800" cy="30861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20000"/>
              </a:lnSpc>
              <a:spcBef>
                <a:spcPct val="50000"/>
              </a:spcBef>
              <a:buClr>
                <a:schemeClr val="folHlink"/>
              </a:buClr>
              <a:buFont typeface="Wingdings" pitchFamily="2" charset="2"/>
              <a:buChar char="Ø"/>
            </a:pPr>
            <a:r>
              <a:rPr lang="zh-CN" altLang="en-US" sz="2400">
                <a:latin typeface="Times New Roman" pitchFamily="18" charset="0"/>
              </a:rPr>
              <a:t>需要对冲的价格风险的资产与期货合约的标的资产可能并不完全一样。</a:t>
            </a:r>
            <a:endParaRPr lang="zh-CN" altLang="en-US" sz="2400"/>
          </a:p>
          <a:p>
            <a:pPr algn="just">
              <a:lnSpc>
                <a:spcPct val="120000"/>
              </a:lnSpc>
              <a:spcBef>
                <a:spcPct val="50000"/>
              </a:spcBef>
              <a:buClr>
                <a:schemeClr val="folHlink"/>
              </a:buClr>
              <a:buFont typeface="Wingdings" pitchFamily="2" charset="2"/>
              <a:buChar char="Ø"/>
            </a:pPr>
            <a:r>
              <a:rPr lang="zh-CN" altLang="en-US" sz="2400">
                <a:latin typeface="Times New Roman" pitchFamily="18" charset="0"/>
              </a:rPr>
              <a:t>套期保值者可能并不能肯定购买或出售资产的确切时间。</a:t>
            </a:r>
            <a:endParaRPr lang="zh-CN" altLang="en-US" sz="2400"/>
          </a:p>
          <a:p>
            <a:pPr algn="just">
              <a:lnSpc>
                <a:spcPct val="120000"/>
              </a:lnSpc>
              <a:spcBef>
                <a:spcPct val="50000"/>
              </a:spcBef>
              <a:buClr>
                <a:schemeClr val="folHlink"/>
              </a:buClr>
              <a:buFont typeface="Wingdings" pitchFamily="2" charset="2"/>
              <a:buChar char="Ø"/>
            </a:pPr>
            <a:r>
              <a:rPr lang="zh-CN" altLang="en-US" sz="2400">
                <a:latin typeface="Times New Roman" pitchFamily="18" charset="0"/>
              </a:rPr>
              <a:t>套期保值可能要求期货合约在其到期日之前就进行平仓。</a:t>
            </a:r>
            <a:endParaRPr lang="zh-CN" altLang="en-US" sz="2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影响基差风险的关键问题</a:t>
            </a:r>
            <a:endParaRPr lang="zh-CN" altLang="en-US" sz="2400">
              <a:latin typeface="Times New Roman" pitchFamily="18" charset="0"/>
            </a:endParaRPr>
          </a:p>
        </p:txBody>
      </p:sp>
      <p:sp>
        <p:nvSpPr>
          <p:cNvPr id="20483" name="Rectangle 5"/>
          <p:cNvSpPr>
            <a:spLocks noChangeArrowheads="1"/>
          </p:cNvSpPr>
          <p:nvPr/>
        </p:nvSpPr>
        <p:spPr bwMode="auto">
          <a:xfrm>
            <a:off x="1447800" y="1733550"/>
            <a:ext cx="4724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Ø"/>
            </a:pPr>
            <a:r>
              <a:rPr lang="zh-CN" altLang="en-US" sz="2400">
                <a:solidFill>
                  <a:srgbClr val="660033"/>
                </a:solidFill>
              </a:rPr>
              <a:t>选择期货合约的标的资产</a:t>
            </a:r>
            <a:r>
              <a:rPr lang="zh-CN" altLang="en-US" sz="2400"/>
              <a:t> </a:t>
            </a:r>
            <a:endParaRPr lang="zh-CN" altLang="en-US" sz="2400">
              <a:latin typeface="Times New Roman" pitchFamily="18" charset="0"/>
            </a:endParaRPr>
          </a:p>
        </p:txBody>
      </p:sp>
      <p:sp>
        <p:nvSpPr>
          <p:cNvPr id="220167" name="Rectangle 7"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16390" name="Rectangle 9"/>
          <p:cNvSpPr>
            <a:spLocks noRot="1" noChangeAspect="1" noMove="1" noResize="1" noEditPoints="1" noAdjustHandles="1" noChangeArrowheads="1" noChangeShapeType="1" noTextEdit="1"/>
          </p:cNvSpPr>
          <p:nvPr/>
        </p:nvSpPr>
        <p:spPr bwMode="auto">
          <a:xfrm>
            <a:off x="1649413" y="2191298"/>
            <a:ext cx="7086600" cy="4893647"/>
          </a:xfrm>
          <a:prstGeom prst="rect">
            <a:avLst/>
          </a:prstGeom>
          <a:blipFill rotWithShape="1">
            <a:blip r:embed="rId2"/>
            <a:stretch>
              <a:fillRect l="-1377" t="-996" r="-947"/>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r>
              <a:rPr lang="zh-CN" altLang="en-US" sz="2400">
                <a:noFill/>
              </a:rPr>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影响基差风险的关键问题</a:t>
            </a:r>
            <a:endParaRPr lang="zh-CN" altLang="en-US" sz="2400">
              <a:latin typeface="Times New Roman" pitchFamily="18" charset="0"/>
            </a:endParaRPr>
          </a:p>
        </p:txBody>
      </p:sp>
      <p:sp>
        <p:nvSpPr>
          <p:cNvPr id="21507" name="Rectangle 6"/>
          <p:cNvSpPr>
            <a:spLocks noChangeArrowheads="1"/>
          </p:cNvSpPr>
          <p:nvPr/>
        </p:nvSpPr>
        <p:spPr bwMode="auto">
          <a:xfrm>
            <a:off x="1447800" y="1844675"/>
            <a:ext cx="2325688"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buClr>
                <a:srgbClr val="660033"/>
              </a:buClr>
              <a:buFont typeface="Wingdings" pitchFamily="2" charset="2"/>
              <a:buChar char="Ø"/>
            </a:pPr>
            <a:r>
              <a:rPr lang="zh-CN" altLang="en-US" sz="2400">
                <a:solidFill>
                  <a:srgbClr val="660033"/>
                </a:solidFill>
              </a:rPr>
              <a:t>选择交割月份</a:t>
            </a:r>
            <a:r>
              <a:rPr lang="zh-CN" altLang="en-US" sz="1100"/>
              <a:t> </a:t>
            </a:r>
          </a:p>
        </p:txBody>
      </p:sp>
      <p:sp>
        <p:nvSpPr>
          <p:cNvPr id="220167" name="Rectangle 7"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21509" name="Rectangle 10"/>
          <p:cNvSpPr>
            <a:spLocks noChangeArrowheads="1"/>
          </p:cNvSpPr>
          <p:nvPr/>
        </p:nvSpPr>
        <p:spPr bwMode="auto">
          <a:xfrm>
            <a:off x="1676400" y="2333625"/>
            <a:ext cx="6400800" cy="45243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400"/>
              <a:t>随着套期保值的到期日与交割月份之间差距的增加，基差风险增加</a:t>
            </a:r>
            <a:r>
              <a:rPr lang="zh-CN" altLang="zh-CN" sz="2400"/>
              <a:t>，因此，选择交割月份最好的方法是，在套期保值到期日之后，尽量使其接近套期保值到期的那个交割月份。</a:t>
            </a:r>
            <a:endParaRPr lang="en-US" altLang="zh-CN" sz="2400"/>
          </a:p>
          <a:p>
            <a:pPr algn="l"/>
            <a:endParaRPr lang="en-US" altLang="zh-CN" sz="2400"/>
          </a:p>
          <a:p>
            <a:pPr algn="l"/>
            <a:r>
              <a:rPr lang="zh-CN" altLang="zh-CN" sz="2400"/>
              <a:t>另外，由于到期期限短的期货合约的流动性较强，因此保值者可以使用到期期限短的合约，然后不断将合约向前进行展期。然而，实行这一策略会面临多次基差风险，以及前一个合约平仓时的价格与下一个新合约开仓时价格之差的不确定性。</a:t>
            </a:r>
          </a:p>
          <a:p>
            <a:pPr algn="l"/>
            <a:r>
              <a:rPr lang="zh-CN" altLang="en-US" sz="2400"/>
              <a:t> </a:t>
            </a:r>
            <a:endParaRPr lang="zh-CN" altLang="en-US" sz="2400">
              <a:latin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8"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22531" name="Rectangle 9"/>
          <p:cNvSpPr>
            <a:spLocks noChangeArrowheads="1"/>
          </p:cNvSpPr>
          <p:nvPr/>
        </p:nvSpPr>
        <p:spPr bwMode="auto">
          <a:xfrm>
            <a:off x="4252913" y="3228975"/>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2532"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800" y="5181600"/>
            <a:ext cx="1219200" cy="76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Rectangle 11"/>
          <p:cNvSpPr>
            <a:spLocks noChangeArrowheads="1"/>
          </p:cNvSpPr>
          <p:nvPr/>
        </p:nvSpPr>
        <p:spPr bwMode="auto">
          <a:xfrm>
            <a:off x="4310063" y="3219450"/>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253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5713" y="3336925"/>
            <a:ext cx="91440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05188" y="2611438"/>
            <a:ext cx="457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6"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最佳套期比率</a:t>
            </a:r>
          </a:p>
        </p:txBody>
      </p:sp>
      <p:sp>
        <p:nvSpPr>
          <p:cNvPr id="22537" name="Rectangle 6"/>
          <p:cNvSpPr>
            <a:spLocks noChangeArrowheads="1"/>
          </p:cNvSpPr>
          <p:nvPr/>
        </p:nvSpPr>
        <p:spPr bwMode="auto">
          <a:xfrm>
            <a:off x="1384300" y="1824038"/>
            <a:ext cx="6934200" cy="12001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Ø"/>
            </a:pPr>
            <a:r>
              <a:rPr lang="zh-CN" altLang="en-US" sz="2400"/>
              <a:t>套期比率是指，持有期货合约的头寸大小与风险暴露资产大小之间的比率。令保值者现货资产的持有量为</a:t>
            </a:r>
            <a:r>
              <a:rPr lang="en-US" altLang="zh-CN" sz="2400"/>
              <a:t>N，</a:t>
            </a:r>
            <a:r>
              <a:rPr lang="zh-CN" altLang="en-US" sz="2400"/>
              <a:t>卖空  单位相同资产的期货合约，则 </a:t>
            </a:r>
          </a:p>
        </p:txBody>
      </p:sp>
      <p:sp>
        <p:nvSpPr>
          <p:cNvPr id="22538" name="Rectangle 6"/>
          <p:cNvSpPr>
            <a:spLocks noChangeArrowheads="1"/>
          </p:cNvSpPr>
          <p:nvPr/>
        </p:nvSpPr>
        <p:spPr bwMode="auto">
          <a:xfrm>
            <a:off x="1419225" y="4079875"/>
            <a:ext cx="6934200" cy="12001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Ø"/>
            </a:pPr>
            <a:r>
              <a:rPr lang="zh-CN" altLang="en-US" sz="2400"/>
              <a:t>最优套期比率不仅取决于现货与期货价格的相对风险，而且还取决于现货价格与期货价格的相关系数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内容占位符 2"/>
          <p:cNvSpPr>
            <a:spLocks noGrp="1"/>
          </p:cNvSpPr>
          <p:nvPr>
            <p:ph idx="1"/>
          </p:nvPr>
        </p:nvSpPr>
        <p:spPr/>
        <p:txBody>
          <a:bodyPr/>
          <a:lstStyle/>
          <a:p>
            <a:pPr marL="0" indent="0">
              <a:buFontTx/>
              <a:buNone/>
            </a:pPr>
            <a:r>
              <a:rPr lang="zh-CN" altLang="en-US" b="1" i="1" smtClean="0">
                <a:solidFill>
                  <a:srgbClr val="0033CC"/>
                </a:solidFill>
              </a:rPr>
              <a:t>目录</a:t>
            </a:r>
            <a:endParaRPr lang="en-US" altLang="zh-CN" b="1" i="1" smtClean="0">
              <a:solidFill>
                <a:srgbClr val="0033CC"/>
              </a:solidFill>
            </a:endParaRPr>
          </a:p>
          <a:p>
            <a:pPr marL="0" indent="0">
              <a:buFontTx/>
              <a:buNone/>
            </a:pPr>
            <a:r>
              <a:rPr lang="zh-CN" altLang="en-US" b="1" smtClean="0">
                <a:solidFill>
                  <a:srgbClr val="0033CC"/>
                </a:solidFill>
              </a:rPr>
              <a:t>第一节     期货市场交易特征及规则</a:t>
            </a:r>
            <a:endParaRPr lang="en-US" altLang="zh-CN" b="1" smtClean="0">
              <a:solidFill>
                <a:srgbClr val="0033CC"/>
              </a:solidFill>
            </a:endParaRPr>
          </a:p>
          <a:p>
            <a:pPr marL="0" indent="0">
              <a:buFontTx/>
              <a:buNone/>
            </a:pPr>
            <a:r>
              <a:rPr lang="zh-CN" altLang="en-US" b="1" smtClean="0">
                <a:solidFill>
                  <a:srgbClr val="0033CC"/>
                </a:solidFill>
              </a:rPr>
              <a:t>第二节     期货产品定价</a:t>
            </a:r>
            <a:endParaRPr lang="en-US" altLang="zh-CN" b="1" smtClean="0">
              <a:solidFill>
                <a:srgbClr val="0033CC"/>
              </a:solidFill>
            </a:endParaRPr>
          </a:p>
          <a:p>
            <a:pPr marL="0" indent="0">
              <a:buFontTx/>
              <a:buNone/>
            </a:pPr>
            <a:r>
              <a:rPr lang="zh-CN" altLang="en-US" b="1" smtClean="0">
                <a:solidFill>
                  <a:srgbClr val="0033CC"/>
                </a:solidFill>
              </a:rPr>
              <a:t>第三节     期货交易中的套期保值</a:t>
            </a:r>
            <a:endParaRPr lang="en-US" altLang="zh-CN" b="1" smtClean="0">
              <a:solidFill>
                <a:srgbClr val="0033CC"/>
              </a:solidFill>
            </a:endParaRPr>
          </a:p>
          <a:p>
            <a:pPr marL="0" indent="0">
              <a:buFontTx/>
              <a:buNone/>
            </a:pPr>
            <a:r>
              <a:rPr lang="zh-CN" altLang="en-US" b="1" smtClean="0">
                <a:solidFill>
                  <a:srgbClr val="0033CC"/>
                </a:solidFill>
              </a:rPr>
              <a:t>第四节     风险偏好及杠杆投资决策</a:t>
            </a:r>
            <a:endParaRPr lang="en-US" altLang="zh-CN" b="1" smtClean="0">
              <a:solidFill>
                <a:srgbClr val="0033CC"/>
              </a:solidFill>
            </a:endParaRPr>
          </a:p>
          <a:p>
            <a:pPr marL="0" indent="0">
              <a:buFontTx/>
              <a:buNone/>
            </a:pPr>
            <a:r>
              <a:rPr lang="zh-CN" altLang="en-US" b="1" smtClean="0">
                <a:solidFill>
                  <a:srgbClr val="0033CC"/>
                </a:solidFill>
              </a:rPr>
              <a:t>第五节     远期协议交易与期货交易的比较</a:t>
            </a:r>
            <a:endParaRPr lang="en-US" altLang="zh-CN" b="1" smtClean="0">
              <a:solidFill>
                <a:srgbClr val="0033CC"/>
              </a:solidFill>
            </a:endParaRPr>
          </a:p>
          <a:p>
            <a:pPr marL="0" indent="0">
              <a:buFontTx/>
              <a:buNone/>
            </a:pPr>
            <a:r>
              <a:rPr lang="zh-CN" altLang="en-US" b="1" smtClean="0">
                <a:solidFill>
                  <a:srgbClr val="0033CC"/>
                </a:solidFill>
              </a:rPr>
              <a:t>第六节     算例</a:t>
            </a:r>
          </a:p>
        </p:txBody>
      </p:sp>
      <p:sp>
        <p:nvSpPr>
          <p:cNvPr id="5123" name="标题 1"/>
          <p:cNvSpPr>
            <a:spLocks noGrp="1"/>
          </p:cNvSpPr>
          <p:nvPr>
            <p:ph type="title"/>
          </p:nvPr>
        </p:nvSpPr>
        <p:spPr/>
        <p:txBody>
          <a:bodyPr/>
          <a:lstStyle/>
          <a:p>
            <a:r>
              <a:rPr lang="zh-CN" altLang="en-US" smtClean="0"/>
              <a:t>第十一章   期货市场及杠杆投资</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2"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第三节 期货交易中的套期保值</a:t>
            </a:r>
            <a:endParaRPr lang="zh-CN" altLang="en-US" dirty="0"/>
          </a:p>
        </p:txBody>
      </p:sp>
      <p:sp>
        <p:nvSpPr>
          <p:cNvPr id="23555" name="Rectangle 7"/>
          <p:cNvSpPr>
            <a:spLocks noChangeArrowheads="1"/>
          </p:cNvSpPr>
          <p:nvPr/>
        </p:nvSpPr>
        <p:spPr bwMode="auto">
          <a:xfrm>
            <a:off x="2971800" y="2366963"/>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355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1401763"/>
            <a:ext cx="4724400" cy="3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13"/>
          <p:cNvSpPr>
            <a:spLocks noChangeArrowheads="1"/>
          </p:cNvSpPr>
          <p:nvPr/>
        </p:nvSpPr>
        <p:spPr bwMode="auto">
          <a:xfrm>
            <a:off x="720725" y="1401763"/>
            <a:ext cx="3124200" cy="157003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400"/>
              <a:t>为了能够确定最优套期比率，一个可行的方法是引用  和  的历史数据估计  、 和 </a:t>
            </a:r>
          </a:p>
        </p:txBody>
      </p:sp>
      <p:pic>
        <p:nvPicPr>
          <p:cNvPr id="23558"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00288" y="2260600"/>
            <a:ext cx="37941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0050" y="2276475"/>
            <a:ext cx="41275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5088" y="2617788"/>
            <a:ext cx="334962"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2600" y="2547938"/>
            <a:ext cx="371475"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71888" y="2560638"/>
            <a:ext cx="354012"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3" name="Rectangle 15"/>
          <p:cNvSpPr>
            <a:spLocks noChangeArrowheads="1"/>
          </p:cNvSpPr>
          <p:nvPr/>
        </p:nvSpPr>
        <p:spPr bwMode="auto">
          <a:xfrm>
            <a:off x="3976688" y="3157538"/>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3564" name="Picture 1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63625" y="3062288"/>
            <a:ext cx="2209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5" name="Rectangle 17"/>
          <p:cNvSpPr>
            <a:spLocks noChangeArrowheads="1"/>
          </p:cNvSpPr>
          <p:nvPr/>
        </p:nvSpPr>
        <p:spPr bwMode="auto">
          <a:xfrm>
            <a:off x="3990975" y="3162300"/>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3566" name="Picture 1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81100" y="4311650"/>
            <a:ext cx="2209800" cy="97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Picture 18"/>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316413" y="4311650"/>
            <a:ext cx="3429000"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第四节 风险偏好与杠杆投资决策</a:t>
            </a:r>
          </a:p>
        </p:txBody>
      </p:sp>
      <p:sp>
        <p:nvSpPr>
          <p:cNvPr id="24579" name="Rectangle 8"/>
          <p:cNvSpPr>
            <a:spLocks noChangeArrowheads="1"/>
          </p:cNvSpPr>
          <p:nvPr/>
        </p:nvSpPr>
        <p:spPr bwMode="auto">
          <a:xfrm>
            <a:off x="1943100" y="2390775"/>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4580"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05038"/>
            <a:ext cx="7848600" cy="319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4"/>
          <p:cNvSpPr>
            <a:spLocks noChangeArrowheads="1"/>
          </p:cNvSpPr>
          <p:nvPr/>
        </p:nvSpPr>
        <p:spPr bwMode="auto">
          <a:xfrm>
            <a:off x="-1260648" y="1244054"/>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2628900" lvl="5" indent="-342900" eaLnBrk="0" fontAlgn="base" hangingPunct="0">
              <a:spcBef>
                <a:spcPct val="0"/>
              </a:spcBef>
              <a:spcAft>
                <a:spcPct val="0"/>
              </a:spcAft>
              <a:buClr>
                <a:srgbClr val="660033"/>
              </a:buClr>
              <a:buFont typeface="Wingdings" pitchFamily="2" charset="2"/>
              <a:buChar char="v"/>
              <a:defRPr/>
            </a:pPr>
            <a:r>
              <a:rPr lang="zh-CN" altLang="en-US" sz="2400" dirty="0">
                <a:solidFill>
                  <a:srgbClr val="6600CC"/>
                </a:solidFill>
              </a:rPr>
              <a:t>投资者的风险偏好</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6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第四节 风险偏好与杠杆投资决策</a:t>
            </a:r>
          </a:p>
        </p:txBody>
      </p:sp>
      <p:sp>
        <p:nvSpPr>
          <p:cNvPr id="25603" name="Rectangle 7"/>
          <p:cNvSpPr>
            <a:spLocks noChangeArrowheads="1"/>
          </p:cNvSpPr>
          <p:nvPr/>
        </p:nvSpPr>
        <p:spPr bwMode="auto">
          <a:xfrm>
            <a:off x="914400" y="2060575"/>
            <a:ext cx="198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v"/>
            </a:pPr>
            <a:r>
              <a:rPr lang="zh-CN" altLang="en-US" sz="2400"/>
              <a:t>保证金制度 </a:t>
            </a:r>
            <a:endParaRPr lang="zh-CN" altLang="en-US" sz="2400">
              <a:latin typeface="Times New Roman" pitchFamily="18" charset="0"/>
            </a:endParaRPr>
          </a:p>
        </p:txBody>
      </p:sp>
      <p:sp>
        <p:nvSpPr>
          <p:cNvPr id="25604" name="Rectangle 8"/>
          <p:cNvSpPr>
            <a:spLocks noChangeArrowheads="1"/>
          </p:cNvSpPr>
          <p:nvPr/>
        </p:nvSpPr>
        <p:spPr bwMode="auto">
          <a:xfrm>
            <a:off x="1295400" y="2540000"/>
            <a:ext cx="5410200" cy="157003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FF99FF"/>
              </a:buClr>
              <a:buFont typeface="Wingdings" pitchFamily="2" charset="2"/>
              <a:buChar char="Ø"/>
            </a:pPr>
            <a:r>
              <a:rPr lang="zh-CN" altLang="en-US" sz="2400"/>
              <a:t>初始保证金</a:t>
            </a:r>
            <a:r>
              <a:rPr lang="zh-CN" altLang="en-US" sz="2400">
                <a:latin typeface="Times New Roman" pitchFamily="18" charset="0"/>
              </a:rPr>
              <a:t>（</a:t>
            </a:r>
            <a:r>
              <a:rPr lang="en-US" altLang="zh-CN" sz="2400">
                <a:latin typeface="Times New Roman" pitchFamily="18" charset="0"/>
              </a:rPr>
              <a:t>initial margin）</a:t>
            </a:r>
          </a:p>
          <a:p>
            <a:pPr algn="l">
              <a:buClr>
                <a:srgbClr val="FF99FF"/>
              </a:buClr>
              <a:buFont typeface="Wingdings" pitchFamily="2" charset="2"/>
              <a:buChar char="Ø"/>
            </a:pPr>
            <a:r>
              <a:rPr lang="zh-CN" altLang="en-US" sz="2400"/>
              <a:t>当日结算制度</a:t>
            </a:r>
            <a:r>
              <a:rPr lang="zh-CN" altLang="en-US" sz="2400">
                <a:latin typeface="Times New Roman" pitchFamily="18" charset="0"/>
              </a:rPr>
              <a:t>（</a:t>
            </a:r>
            <a:r>
              <a:rPr lang="en-US" altLang="zh-CN" sz="2400">
                <a:latin typeface="Times New Roman" pitchFamily="18" charset="0"/>
              </a:rPr>
              <a:t>marking to market） </a:t>
            </a:r>
            <a:r>
              <a:rPr lang="en-US" altLang="zh-CN" sz="2400"/>
              <a:t> </a:t>
            </a:r>
          </a:p>
          <a:p>
            <a:pPr algn="l">
              <a:buClr>
                <a:srgbClr val="FF99FF"/>
              </a:buClr>
              <a:buFont typeface="Wingdings" pitchFamily="2" charset="2"/>
              <a:buChar char="Ø"/>
            </a:pPr>
            <a:r>
              <a:rPr lang="zh-CN" altLang="en-US" sz="2400"/>
              <a:t>维持保证金</a:t>
            </a:r>
            <a:r>
              <a:rPr lang="zh-CN" altLang="en-US" sz="2400">
                <a:latin typeface="Times New Roman" pitchFamily="18" charset="0"/>
              </a:rPr>
              <a:t>（</a:t>
            </a:r>
            <a:r>
              <a:rPr lang="en-US" altLang="zh-CN" sz="2400">
                <a:latin typeface="Times New Roman" pitchFamily="18" charset="0"/>
              </a:rPr>
              <a:t>maintenance margin</a:t>
            </a:r>
            <a:r>
              <a:rPr lang="en-US" altLang="zh-CN" sz="2400"/>
              <a:t>） </a:t>
            </a:r>
            <a:r>
              <a:rPr lang="en-US" altLang="zh-CN" sz="2400">
                <a:latin typeface="Times New Roman" pitchFamily="18" charset="0"/>
              </a:rPr>
              <a:t> </a:t>
            </a:r>
            <a:r>
              <a:rPr lang="en-US" altLang="zh-CN" sz="2400"/>
              <a:t> </a:t>
            </a:r>
          </a:p>
          <a:p>
            <a:pPr algn="l">
              <a:buClr>
                <a:srgbClr val="FF99FF"/>
              </a:buClr>
              <a:buFont typeface="Wingdings" pitchFamily="2" charset="2"/>
              <a:buChar char="Ø"/>
            </a:pPr>
            <a:r>
              <a:rPr lang="zh-CN" altLang="en-US" sz="2400"/>
              <a:t>结算保证金</a:t>
            </a:r>
            <a:r>
              <a:rPr lang="zh-CN" altLang="en-US" sz="2400">
                <a:latin typeface="Times New Roman" pitchFamily="18" charset="0"/>
              </a:rPr>
              <a:t>（</a:t>
            </a:r>
            <a:r>
              <a:rPr lang="en-US" altLang="zh-CN" sz="2400">
                <a:latin typeface="Times New Roman" pitchFamily="18" charset="0"/>
              </a:rPr>
              <a:t>clearing margin</a:t>
            </a:r>
            <a:r>
              <a:rPr lang="en-US" altLang="zh-CN" sz="2400"/>
              <a:t>） </a:t>
            </a:r>
            <a:r>
              <a:rPr lang="en-US" altLang="zh-CN" sz="2400">
                <a:latin typeface="Times New Roman" pitchFamily="18" charset="0"/>
              </a:rPr>
              <a:t> </a:t>
            </a:r>
            <a:r>
              <a:rPr lang="en-US" altLang="zh-CN" sz="2400"/>
              <a:t> </a:t>
            </a:r>
          </a:p>
        </p:txBody>
      </p:sp>
      <p:sp>
        <p:nvSpPr>
          <p:cNvPr id="25605" name="Rectangle 13"/>
          <p:cNvSpPr>
            <a:spLocks noChangeArrowheads="1"/>
          </p:cNvSpPr>
          <p:nvPr/>
        </p:nvSpPr>
        <p:spPr bwMode="auto">
          <a:xfrm>
            <a:off x="990600" y="4191000"/>
            <a:ext cx="198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v"/>
            </a:pPr>
            <a:r>
              <a:rPr lang="zh-CN" altLang="en-US" sz="2400"/>
              <a:t>杠杆投资 </a:t>
            </a:r>
            <a:endParaRPr lang="zh-CN" altLang="en-US" sz="2400">
              <a:latin typeface="Times New Roman" pitchFamily="18" charset="0"/>
            </a:endParaRPr>
          </a:p>
        </p:txBody>
      </p:sp>
      <p:sp>
        <p:nvSpPr>
          <p:cNvPr id="25606" name="Rectangle 14"/>
          <p:cNvSpPr>
            <a:spLocks noChangeArrowheads="1"/>
          </p:cNvSpPr>
          <p:nvPr/>
        </p:nvSpPr>
        <p:spPr bwMode="auto">
          <a:xfrm>
            <a:off x="1295400" y="4797425"/>
            <a:ext cx="6629400" cy="11874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400"/>
              <a:t>期货交易的保证金制度使得投资者仅需支付合约金额的5%~15%的资金便可获得整个交易的利润或承担整个交易的损失 </a:t>
            </a:r>
            <a:endParaRPr lang="zh-CN" altLang="en-US" sz="2400">
              <a:latin typeface="Times New Roman" pitchFamily="18" charset="0"/>
            </a:endParaRPr>
          </a:p>
        </p:txBody>
      </p:sp>
      <p:sp>
        <p:nvSpPr>
          <p:cNvPr id="25607"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期货交易的保证金制度与杠杆投资</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第四节 风险偏好与杠杆投资决策</a:t>
            </a:r>
          </a:p>
        </p:txBody>
      </p:sp>
      <p:sp>
        <p:nvSpPr>
          <p:cNvPr id="26627"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期货交易的保证金制度与杠杆投资</a:t>
            </a:r>
          </a:p>
        </p:txBody>
      </p:sp>
      <p:sp>
        <p:nvSpPr>
          <p:cNvPr id="26628" name="TextBox 1"/>
          <p:cNvSpPr txBox="1">
            <a:spLocks noChangeArrowheads="1"/>
          </p:cNvSpPr>
          <p:nvPr/>
        </p:nvSpPr>
        <p:spPr bwMode="auto">
          <a:xfrm>
            <a:off x="1295400" y="1809750"/>
            <a:ext cx="7021513" cy="409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sz="2400"/>
              <a:t>作为期货交易的投机者往往是偏好风险的投资者。因为期货交易的保证金制度使得投资者仅需支付合约金额的</a:t>
            </a:r>
            <a:r>
              <a:rPr lang="en-US" altLang="zh-CN" sz="2400"/>
              <a:t>5%~15%</a:t>
            </a:r>
            <a:r>
              <a:rPr lang="zh-CN" altLang="zh-CN" sz="2400"/>
              <a:t>的资金便可获得整个交易的利润或承担整个交易的损失。这一点是与现货交易明显不同的。</a:t>
            </a:r>
          </a:p>
          <a:p>
            <a:pPr algn="l"/>
            <a:r>
              <a:rPr lang="en-US" altLang="zh-CN" sz="2400"/>
              <a:t>    </a:t>
            </a:r>
            <a:r>
              <a:rPr lang="zh-CN" altLang="zh-CN" sz="2400"/>
              <a:t>例如，某投资者投资同样的资金</a:t>
            </a:r>
            <a:r>
              <a:rPr lang="en-US" altLang="zh-CN" sz="2400"/>
              <a:t>10000</a:t>
            </a:r>
            <a:r>
              <a:rPr lang="zh-CN" altLang="zh-CN" sz="2400"/>
              <a:t>美元进行黄金的期货交易和现货交易。如果当时金价为每盎司</a:t>
            </a:r>
            <a:r>
              <a:rPr lang="en-US" altLang="zh-CN" sz="2400"/>
              <a:t>400</a:t>
            </a:r>
            <a:r>
              <a:rPr lang="zh-CN" altLang="zh-CN" sz="2400"/>
              <a:t>美元，且期货交易保证金为交易总额的</a:t>
            </a:r>
            <a:r>
              <a:rPr lang="en-US" altLang="zh-CN" sz="2400"/>
              <a:t>10%</a:t>
            </a:r>
            <a:r>
              <a:rPr lang="zh-CN" altLang="zh-CN" sz="2400"/>
              <a:t>，若金价分别上涨至</a:t>
            </a:r>
            <a:r>
              <a:rPr lang="en-US" altLang="zh-CN" sz="2400"/>
              <a:t>405</a:t>
            </a:r>
            <a:r>
              <a:rPr lang="zh-CN" altLang="zh-CN" sz="2400"/>
              <a:t>美元和下跌至</a:t>
            </a:r>
            <a:r>
              <a:rPr lang="en-US" altLang="zh-CN" sz="2400"/>
              <a:t>395</a:t>
            </a:r>
            <a:r>
              <a:rPr lang="zh-CN" altLang="zh-CN" sz="2400"/>
              <a:t>美元时，该投资者实现的盈利或亏损情况如</a:t>
            </a:r>
            <a:r>
              <a:rPr lang="zh-CN" altLang="en-US" sz="2400"/>
              <a:t>下表</a:t>
            </a:r>
            <a:r>
              <a:rPr lang="zh-CN" altLang="zh-CN" sz="2400"/>
              <a:t>所示。</a:t>
            </a:r>
          </a:p>
          <a:p>
            <a:pPr algn="l"/>
            <a:r>
              <a:rPr lang="en-US" altLang="zh-CN"/>
              <a:t>    </a:t>
            </a:r>
            <a:endParaRPr lang="zh-CN"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第四节 风险偏好与杠杆投资决策</a:t>
            </a:r>
          </a:p>
        </p:txBody>
      </p:sp>
      <p:grpSp>
        <p:nvGrpSpPr>
          <p:cNvPr id="27651" name="Group 55"/>
          <p:cNvGrpSpPr>
            <a:grpSpLocks/>
          </p:cNvGrpSpPr>
          <p:nvPr/>
        </p:nvGrpSpPr>
        <p:grpSpPr bwMode="auto">
          <a:xfrm>
            <a:off x="571500" y="1970088"/>
            <a:ext cx="8382000" cy="2438400"/>
            <a:chOff x="0" y="384"/>
            <a:chExt cx="3972" cy="1880"/>
          </a:xfrm>
        </p:grpSpPr>
        <p:grpSp>
          <p:nvGrpSpPr>
            <p:cNvPr id="27654" name="Group 26"/>
            <p:cNvGrpSpPr>
              <a:grpSpLocks/>
            </p:cNvGrpSpPr>
            <p:nvPr/>
          </p:nvGrpSpPr>
          <p:grpSpPr bwMode="auto">
            <a:xfrm>
              <a:off x="0" y="384"/>
              <a:ext cx="1306" cy="384"/>
              <a:chOff x="0" y="384"/>
              <a:chExt cx="1306" cy="384"/>
            </a:xfrm>
          </p:grpSpPr>
          <p:sp>
            <p:nvSpPr>
              <p:cNvPr id="27697" name="Rectangle 10"/>
              <p:cNvSpPr>
                <a:spLocks noChangeArrowheads="1"/>
              </p:cNvSpPr>
              <p:nvPr/>
            </p:nvSpPr>
            <p:spPr bwMode="auto">
              <a:xfrm>
                <a:off x="43" y="384"/>
                <a:ext cx="1220"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27698" name="Rectangle 25"/>
              <p:cNvSpPr>
                <a:spLocks noChangeArrowheads="1"/>
              </p:cNvSpPr>
              <p:nvPr/>
            </p:nvSpPr>
            <p:spPr bwMode="auto">
              <a:xfrm>
                <a:off x="0" y="384"/>
                <a:ext cx="1306"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55" name="Group 28"/>
            <p:cNvGrpSpPr>
              <a:grpSpLocks/>
            </p:cNvGrpSpPr>
            <p:nvPr/>
          </p:nvGrpSpPr>
          <p:grpSpPr bwMode="auto">
            <a:xfrm>
              <a:off x="1306" y="384"/>
              <a:ext cx="1333" cy="384"/>
              <a:chOff x="1306" y="384"/>
              <a:chExt cx="1333" cy="384"/>
            </a:xfrm>
          </p:grpSpPr>
          <p:sp>
            <p:nvSpPr>
              <p:cNvPr id="27695" name="Rectangle 11"/>
              <p:cNvSpPr>
                <a:spLocks noChangeArrowheads="1"/>
              </p:cNvSpPr>
              <p:nvPr/>
            </p:nvSpPr>
            <p:spPr bwMode="auto">
              <a:xfrm>
                <a:off x="1349" y="384"/>
                <a:ext cx="1247"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期货交易</a:t>
                </a:r>
              </a:p>
            </p:txBody>
          </p:sp>
          <p:sp>
            <p:nvSpPr>
              <p:cNvPr id="27696" name="Rectangle 27"/>
              <p:cNvSpPr>
                <a:spLocks noChangeArrowheads="1"/>
              </p:cNvSpPr>
              <p:nvPr/>
            </p:nvSpPr>
            <p:spPr bwMode="auto">
              <a:xfrm>
                <a:off x="1306" y="384"/>
                <a:ext cx="1333"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56" name="Group 30"/>
            <p:cNvGrpSpPr>
              <a:grpSpLocks/>
            </p:cNvGrpSpPr>
            <p:nvPr/>
          </p:nvGrpSpPr>
          <p:grpSpPr bwMode="auto">
            <a:xfrm>
              <a:off x="2639" y="384"/>
              <a:ext cx="1333" cy="384"/>
              <a:chOff x="2639" y="384"/>
              <a:chExt cx="1333" cy="384"/>
            </a:xfrm>
          </p:grpSpPr>
          <p:sp>
            <p:nvSpPr>
              <p:cNvPr id="27693" name="Rectangle 12"/>
              <p:cNvSpPr>
                <a:spLocks noChangeArrowheads="1"/>
              </p:cNvSpPr>
              <p:nvPr/>
            </p:nvSpPr>
            <p:spPr bwMode="auto">
              <a:xfrm>
                <a:off x="2682" y="384"/>
                <a:ext cx="1247"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现货交易</a:t>
                </a:r>
              </a:p>
            </p:txBody>
          </p:sp>
          <p:sp>
            <p:nvSpPr>
              <p:cNvPr id="27694" name="Rectangle 29"/>
              <p:cNvSpPr>
                <a:spLocks noChangeArrowheads="1"/>
              </p:cNvSpPr>
              <p:nvPr/>
            </p:nvSpPr>
            <p:spPr bwMode="auto">
              <a:xfrm>
                <a:off x="2639" y="384"/>
                <a:ext cx="1333"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57" name="Group 32"/>
            <p:cNvGrpSpPr>
              <a:grpSpLocks/>
            </p:cNvGrpSpPr>
            <p:nvPr/>
          </p:nvGrpSpPr>
          <p:grpSpPr bwMode="auto">
            <a:xfrm>
              <a:off x="0" y="768"/>
              <a:ext cx="1306" cy="374"/>
              <a:chOff x="0" y="768"/>
              <a:chExt cx="1306" cy="374"/>
            </a:xfrm>
          </p:grpSpPr>
          <p:sp>
            <p:nvSpPr>
              <p:cNvPr id="27691" name="Rectangle 13"/>
              <p:cNvSpPr>
                <a:spLocks noChangeArrowheads="1"/>
              </p:cNvSpPr>
              <p:nvPr/>
            </p:nvSpPr>
            <p:spPr bwMode="auto">
              <a:xfrm>
                <a:off x="43" y="768"/>
                <a:ext cx="1220"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交易总额（美元）</a:t>
                </a:r>
              </a:p>
            </p:txBody>
          </p:sp>
          <p:sp>
            <p:nvSpPr>
              <p:cNvPr id="27692" name="Rectangle 31"/>
              <p:cNvSpPr>
                <a:spLocks noChangeArrowheads="1"/>
              </p:cNvSpPr>
              <p:nvPr/>
            </p:nvSpPr>
            <p:spPr bwMode="auto">
              <a:xfrm>
                <a:off x="0" y="768"/>
                <a:ext cx="1306"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58" name="Group 34"/>
            <p:cNvGrpSpPr>
              <a:grpSpLocks/>
            </p:cNvGrpSpPr>
            <p:nvPr/>
          </p:nvGrpSpPr>
          <p:grpSpPr bwMode="auto">
            <a:xfrm>
              <a:off x="1306" y="768"/>
              <a:ext cx="1333" cy="374"/>
              <a:chOff x="1306" y="768"/>
              <a:chExt cx="1333" cy="374"/>
            </a:xfrm>
          </p:grpSpPr>
          <p:sp>
            <p:nvSpPr>
              <p:cNvPr id="27689" name="Rectangle 14"/>
              <p:cNvSpPr>
                <a:spLocks noChangeArrowheads="1"/>
              </p:cNvSpPr>
              <p:nvPr/>
            </p:nvSpPr>
            <p:spPr bwMode="auto">
              <a:xfrm>
                <a:off x="1349" y="768"/>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tabLst>
                    <a:tab pos="266700" algn="r"/>
                    <a:tab pos="2636838" algn="ctr"/>
                    <a:tab pos="5273675" algn="r"/>
                  </a:tabLst>
                </a:pPr>
                <a:r>
                  <a:rPr lang="zh-CN" altLang="en-US">
                    <a:latin typeface="Times New Roman" pitchFamily="18" charset="0"/>
                  </a:rPr>
                  <a:t>100000</a:t>
                </a:r>
              </a:p>
            </p:txBody>
          </p:sp>
          <p:sp>
            <p:nvSpPr>
              <p:cNvPr id="27690" name="Rectangle 33"/>
              <p:cNvSpPr>
                <a:spLocks noChangeArrowheads="1"/>
              </p:cNvSpPr>
              <p:nvPr/>
            </p:nvSpPr>
            <p:spPr bwMode="auto">
              <a:xfrm>
                <a:off x="1306" y="768"/>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59" name="Group 36"/>
            <p:cNvGrpSpPr>
              <a:grpSpLocks/>
            </p:cNvGrpSpPr>
            <p:nvPr/>
          </p:nvGrpSpPr>
          <p:grpSpPr bwMode="auto">
            <a:xfrm>
              <a:off x="2639" y="768"/>
              <a:ext cx="1333" cy="374"/>
              <a:chOff x="2639" y="768"/>
              <a:chExt cx="1333" cy="374"/>
            </a:xfrm>
          </p:grpSpPr>
          <p:sp>
            <p:nvSpPr>
              <p:cNvPr id="27687" name="Rectangle 15"/>
              <p:cNvSpPr>
                <a:spLocks noChangeArrowheads="1"/>
              </p:cNvSpPr>
              <p:nvPr/>
            </p:nvSpPr>
            <p:spPr bwMode="auto">
              <a:xfrm>
                <a:off x="2682" y="768"/>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tabLst>
                    <a:tab pos="266700" algn="r"/>
                    <a:tab pos="2636838" algn="ctr"/>
                    <a:tab pos="5273675" algn="r"/>
                  </a:tabLst>
                </a:pPr>
                <a:r>
                  <a:rPr lang="zh-CN" altLang="en-US">
                    <a:latin typeface="Times New Roman" pitchFamily="18" charset="0"/>
                  </a:rPr>
                  <a:t>10000</a:t>
                </a:r>
              </a:p>
            </p:txBody>
          </p:sp>
          <p:sp>
            <p:nvSpPr>
              <p:cNvPr id="27688" name="Rectangle 35"/>
              <p:cNvSpPr>
                <a:spLocks noChangeArrowheads="1"/>
              </p:cNvSpPr>
              <p:nvPr/>
            </p:nvSpPr>
            <p:spPr bwMode="auto">
              <a:xfrm>
                <a:off x="2639" y="768"/>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0" name="Group 38"/>
            <p:cNvGrpSpPr>
              <a:grpSpLocks/>
            </p:cNvGrpSpPr>
            <p:nvPr/>
          </p:nvGrpSpPr>
          <p:grpSpPr bwMode="auto">
            <a:xfrm>
              <a:off x="0" y="1142"/>
              <a:ext cx="1306" cy="374"/>
              <a:chOff x="0" y="1142"/>
              <a:chExt cx="1306" cy="374"/>
            </a:xfrm>
          </p:grpSpPr>
          <p:sp>
            <p:nvSpPr>
              <p:cNvPr id="27685" name="Rectangle 16"/>
              <p:cNvSpPr>
                <a:spLocks noChangeArrowheads="1"/>
              </p:cNvSpPr>
              <p:nvPr/>
            </p:nvSpPr>
            <p:spPr bwMode="auto">
              <a:xfrm>
                <a:off x="43" y="1142"/>
                <a:ext cx="1220"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支付资金（美元）</a:t>
                </a:r>
              </a:p>
            </p:txBody>
          </p:sp>
          <p:sp>
            <p:nvSpPr>
              <p:cNvPr id="27686" name="Rectangle 37"/>
              <p:cNvSpPr>
                <a:spLocks noChangeArrowheads="1"/>
              </p:cNvSpPr>
              <p:nvPr/>
            </p:nvSpPr>
            <p:spPr bwMode="auto">
              <a:xfrm>
                <a:off x="0" y="1142"/>
                <a:ext cx="1306"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1" name="Group 40"/>
            <p:cNvGrpSpPr>
              <a:grpSpLocks/>
            </p:cNvGrpSpPr>
            <p:nvPr/>
          </p:nvGrpSpPr>
          <p:grpSpPr bwMode="auto">
            <a:xfrm>
              <a:off x="1306" y="1142"/>
              <a:ext cx="1333" cy="374"/>
              <a:chOff x="1306" y="1142"/>
              <a:chExt cx="1333" cy="374"/>
            </a:xfrm>
          </p:grpSpPr>
          <p:sp>
            <p:nvSpPr>
              <p:cNvPr id="27683" name="Rectangle 17"/>
              <p:cNvSpPr>
                <a:spLocks noChangeArrowheads="1"/>
              </p:cNvSpPr>
              <p:nvPr/>
            </p:nvSpPr>
            <p:spPr bwMode="auto">
              <a:xfrm>
                <a:off x="1349" y="1142"/>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tabLst>
                    <a:tab pos="266700" algn="r"/>
                    <a:tab pos="2636838" algn="ctr"/>
                    <a:tab pos="5273675" algn="r"/>
                  </a:tabLst>
                </a:pPr>
                <a:r>
                  <a:rPr lang="zh-CN" altLang="en-US">
                    <a:latin typeface="Times New Roman" pitchFamily="18" charset="0"/>
                  </a:rPr>
                  <a:t>10000</a:t>
                </a:r>
              </a:p>
            </p:txBody>
          </p:sp>
          <p:sp>
            <p:nvSpPr>
              <p:cNvPr id="27684" name="Rectangle 39"/>
              <p:cNvSpPr>
                <a:spLocks noChangeArrowheads="1"/>
              </p:cNvSpPr>
              <p:nvPr/>
            </p:nvSpPr>
            <p:spPr bwMode="auto">
              <a:xfrm>
                <a:off x="1306" y="1142"/>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2" name="Group 42"/>
            <p:cNvGrpSpPr>
              <a:grpSpLocks/>
            </p:cNvGrpSpPr>
            <p:nvPr/>
          </p:nvGrpSpPr>
          <p:grpSpPr bwMode="auto">
            <a:xfrm>
              <a:off x="2639" y="1142"/>
              <a:ext cx="1333" cy="374"/>
              <a:chOff x="2639" y="1142"/>
              <a:chExt cx="1333" cy="374"/>
            </a:xfrm>
          </p:grpSpPr>
          <p:sp>
            <p:nvSpPr>
              <p:cNvPr id="27681" name="Rectangle 18"/>
              <p:cNvSpPr>
                <a:spLocks noChangeArrowheads="1"/>
              </p:cNvSpPr>
              <p:nvPr/>
            </p:nvSpPr>
            <p:spPr bwMode="auto">
              <a:xfrm>
                <a:off x="2682" y="1142"/>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tabLst>
                    <a:tab pos="266700" algn="r"/>
                    <a:tab pos="2636838" algn="ctr"/>
                    <a:tab pos="5273675" algn="r"/>
                  </a:tabLst>
                </a:pPr>
                <a:r>
                  <a:rPr lang="zh-CN" altLang="en-US">
                    <a:latin typeface="Times New Roman" pitchFamily="18" charset="0"/>
                  </a:rPr>
                  <a:t>10000</a:t>
                </a:r>
              </a:p>
            </p:txBody>
          </p:sp>
          <p:sp>
            <p:nvSpPr>
              <p:cNvPr id="27682" name="Rectangle 41"/>
              <p:cNvSpPr>
                <a:spLocks noChangeArrowheads="1"/>
              </p:cNvSpPr>
              <p:nvPr/>
            </p:nvSpPr>
            <p:spPr bwMode="auto">
              <a:xfrm>
                <a:off x="2639" y="1142"/>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3" name="Group 44"/>
            <p:cNvGrpSpPr>
              <a:grpSpLocks/>
            </p:cNvGrpSpPr>
            <p:nvPr/>
          </p:nvGrpSpPr>
          <p:grpSpPr bwMode="auto">
            <a:xfrm>
              <a:off x="0" y="1516"/>
              <a:ext cx="1306" cy="374"/>
              <a:chOff x="0" y="1516"/>
              <a:chExt cx="1306" cy="374"/>
            </a:xfrm>
          </p:grpSpPr>
          <p:sp>
            <p:nvSpPr>
              <p:cNvPr id="27679" name="Rectangle 19"/>
              <p:cNvSpPr>
                <a:spLocks noChangeArrowheads="1"/>
              </p:cNvSpPr>
              <p:nvPr/>
            </p:nvSpPr>
            <p:spPr bwMode="auto">
              <a:xfrm>
                <a:off x="43" y="1516"/>
                <a:ext cx="1220"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800">
                    <a:latin typeface="Times New Roman" pitchFamily="18" charset="0"/>
                  </a:rPr>
                  <a:t>价格上涨</a:t>
                </a:r>
                <a:r>
                  <a:rPr lang="zh-CN" altLang="en-US" sz="1800"/>
                  <a:t>5</a:t>
                </a:r>
                <a:r>
                  <a:rPr lang="zh-CN" altLang="en-US" sz="1800">
                    <a:latin typeface="Times New Roman" pitchFamily="18" charset="0"/>
                  </a:rPr>
                  <a:t>美元时的利润（美元）</a:t>
                </a:r>
                <a:endParaRPr lang="zh-CN" altLang="en-US">
                  <a:latin typeface="Times New Roman" pitchFamily="18" charset="0"/>
                </a:endParaRPr>
              </a:p>
            </p:txBody>
          </p:sp>
          <p:sp>
            <p:nvSpPr>
              <p:cNvPr id="27680" name="Rectangle 43"/>
              <p:cNvSpPr>
                <a:spLocks noChangeArrowheads="1"/>
              </p:cNvSpPr>
              <p:nvPr/>
            </p:nvSpPr>
            <p:spPr bwMode="auto">
              <a:xfrm>
                <a:off x="0" y="1516"/>
                <a:ext cx="1306"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4" name="Group 46"/>
            <p:cNvGrpSpPr>
              <a:grpSpLocks/>
            </p:cNvGrpSpPr>
            <p:nvPr/>
          </p:nvGrpSpPr>
          <p:grpSpPr bwMode="auto">
            <a:xfrm>
              <a:off x="1306" y="1516"/>
              <a:ext cx="1333" cy="374"/>
              <a:chOff x="1306" y="1516"/>
              <a:chExt cx="1333" cy="374"/>
            </a:xfrm>
          </p:grpSpPr>
          <p:sp>
            <p:nvSpPr>
              <p:cNvPr id="27677" name="Rectangle 20"/>
              <p:cNvSpPr>
                <a:spLocks noChangeArrowheads="1"/>
              </p:cNvSpPr>
              <p:nvPr/>
            </p:nvSpPr>
            <p:spPr bwMode="auto">
              <a:xfrm>
                <a:off x="1349" y="1516"/>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1250</a:t>
                </a:r>
              </a:p>
            </p:txBody>
          </p:sp>
          <p:sp>
            <p:nvSpPr>
              <p:cNvPr id="27678" name="Rectangle 45"/>
              <p:cNvSpPr>
                <a:spLocks noChangeArrowheads="1"/>
              </p:cNvSpPr>
              <p:nvPr/>
            </p:nvSpPr>
            <p:spPr bwMode="auto">
              <a:xfrm>
                <a:off x="1306" y="1516"/>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5" name="Group 48"/>
            <p:cNvGrpSpPr>
              <a:grpSpLocks/>
            </p:cNvGrpSpPr>
            <p:nvPr/>
          </p:nvGrpSpPr>
          <p:grpSpPr bwMode="auto">
            <a:xfrm>
              <a:off x="2639" y="1516"/>
              <a:ext cx="1333" cy="374"/>
              <a:chOff x="2639" y="1516"/>
              <a:chExt cx="1333" cy="374"/>
            </a:xfrm>
          </p:grpSpPr>
          <p:sp>
            <p:nvSpPr>
              <p:cNvPr id="27675" name="Rectangle 21"/>
              <p:cNvSpPr>
                <a:spLocks noChangeArrowheads="1"/>
              </p:cNvSpPr>
              <p:nvPr/>
            </p:nvSpPr>
            <p:spPr bwMode="auto">
              <a:xfrm>
                <a:off x="2682" y="1516"/>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125</a:t>
                </a:r>
              </a:p>
            </p:txBody>
          </p:sp>
          <p:sp>
            <p:nvSpPr>
              <p:cNvPr id="27676" name="Rectangle 47"/>
              <p:cNvSpPr>
                <a:spLocks noChangeArrowheads="1"/>
              </p:cNvSpPr>
              <p:nvPr/>
            </p:nvSpPr>
            <p:spPr bwMode="auto">
              <a:xfrm>
                <a:off x="2639" y="1516"/>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6" name="Group 50"/>
            <p:cNvGrpSpPr>
              <a:grpSpLocks/>
            </p:cNvGrpSpPr>
            <p:nvPr/>
          </p:nvGrpSpPr>
          <p:grpSpPr bwMode="auto">
            <a:xfrm>
              <a:off x="0" y="1890"/>
              <a:ext cx="1306" cy="374"/>
              <a:chOff x="0" y="1890"/>
              <a:chExt cx="1306" cy="374"/>
            </a:xfrm>
          </p:grpSpPr>
          <p:sp>
            <p:nvSpPr>
              <p:cNvPr id="27673" name="Rectangle 22"/>
              <p:cNvSpPr>
                <a:spLocks noChangeArrowheads="1"/>
              </p:cNvSpPr>
              <p:nvPr/>
            </p:nvSpPr>
            <p:spPr bwMode="auto">
              <a:xfrm>
                <a:off x="43" y="1890"/>
                <a:ext cx="1220"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800">
                    <a:latin typeface="Times New Roman" pitchFamily="18" charset="0"/>
                  </a:rPr>
                  <a:t>价格下跌</a:t>
                </a:r>
                <a:r>
                  <a:rPr lang="zh-CN" altLang="en-US" sz="1800"/>
                  <a:t>5</a:t>
                </a:r>
                <a:r>
                  <a:rPr lang="zh-CN" altLang="en-US" sz="1800">
                    <a:latin typeface="Times New Roman" pitchFamily="18" charset="0"/>
                  </a:rPr>
                  <a:t>美元时的损失（美元）</a:t>
                </a:r>
              </a:p>
            </p:txBody>
          </p:sp>
          <p:sp>
            <p:nvSpPr>
              <p:cNvPr id="27674" name="Rectangle 49"/>
              <p:cNvSpPr>
                <a:spLocks noChangeArrowheads="1"/>
              </p:cNvSpPr>
              <p:nvPr/>
            </p:nvSpPr>
            <p:spPr bwMode="auto">
              <a:xfrm>
                <a:off x="0" y="1890"/>
                <a:ext cx="1306"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7" name="Group 52"/>
            <p:cNvGrpSpPr>
              <a:grpSpLocks/>
            </p:cNvGrpSpPr>
            <p:nvPr/>
          </p:nvGrpSpPr>
          <p:grpSpPr bwMode="auto">
            <a:xfrm>
              <a:off x="1306" y="1890"/>
              <a:ext cx="1333" cy="374"/>
              <a:chOff x="1306" y="1890"/>
              <a:chExt cx="1333" cy="374"/>
            </a:xfrm>
          </p:grpSpPr>
          <p:sp>
            <p:nvSpPr>
              <p:cNvPr id="27671" name="Rectangle 23"/>
              <p:cNvSpPr>
                <a:spLocks noChangeArrowheads="1"/>
              </p:cNvSpPr>
              <p:nvPr/>
            </p:nvSpPr>
            <p:spPr bwMode="auto">
              <a:xfrm>
                <a:off x="1349" y="1890"/>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-1250</a:t>
                </a:r>
              </a:p>
            </p:txBody>
          </p:sp>
          <p:sp>
            <p:nvSpPr>
              <p:cNvPr id="27672" name="Rectangle 51"/>
              <p:cNvSpPr>
                <a:spLocks noChangeArrowheads="1"/>
              </p:cNvSpPr>
              <p:nvPr/>
            </p:nvSpPr>
            <p:spPr bwMode="auto">
              <a:xfrm>
                <a:off x="1306" y="1890"/>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27668" name="Group 54"/>
            <p:cNvGrpSpPr>
              <a:grpSpLocks/>
            </p:cNvGrpSpPr>
            <p:nvPr/>
          </p:nvGrpSpPr>
          <p:grpSpPr bwMode="auto">
            <a:xfrm>
              <a:off x="2639" y="1890"/>
              <a:ext cx="1333" cy="374"/>
              <a:chOff x="2639" y="1890"/>
              <a:chExt cx="1333" cy="374"/>
            </a:xfrm>
          </p:grpSpPr>
          <p:sp>
            <p:nvSpPr>
              <p:cNvPr id="27669" name="Rectangle 24"/>
              <p:cNvSpPr>
                <a:spLocks noChangeArrowheads="1"/>
              </p:cNvSpPr>
              <p:nvPr/>
            </p:nvSpPr>
            <p:spPr bwMode="auto">
              <a:xfrm>
                <a:off x="2682" y="1890"/>
                <a:ext cx="124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-125</a:t>
                </a:r>
              </a:p>
            </p:txBody>
          </p:sp>
          <p:sp>
            <p:nvSpPr>
              <p:cNvPr id="27670" name="Rectangle 53"/>
              <p:cNvSpPr>
                <a:spLocks noChangeArrowheads="1"/>
              </p:cNvSpPr>
              <p:nvPr/>
            </p:nvSpPr>
            <p:spPr bwMode="auto">
              <a:xfrm>
                <a:off x="2639" y="1890"/>
                <a:ext cx="133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27652"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期货交易的保证金制度与杠杆投资</a:t>
            </a:r>
          </a:p>
        </p:txBody>
      </p:sp>
      <p:sp>
        <p:nvSpPr>
          <p:cNvPr id="27653" name="TextBox 1"/>
          <p:cNvSpPr txBox="1">
            <a:spLocks noChangeArrowheads="1"/>
          </p:cNvSpPr>
          <p:nvPr/>
        </p:nvSpPr>
        <p:spPr bwMode="auto">
          <a:xfrm>
            <a:off x="876300" y="4941888"/>
            <a:ext cx="7986713"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由</a:t>
            </a:r>
            <a:r>
              <a:rPr lang="zh-CN" altLang="en-US"/>
              <a:t>上表</a:t>
            </a:r>
            <a:r>
              <a:rPr lang="zh-CN" altLang="zh-CN"/>
              <a:t>中数据可以看出，由于期货交易的部分保证金制度，导致投资相同的金额，期货交易实现的盈利或亏损为现货交易的</a:t>
            </a:r>
            <a:r>
              <a:rPr lang="en-US" altLang="zh-CN"/>
              <a:t>10</a:t>
            </a:r>
            <a:r>
              <a:rPr lang="zh-CN" altLang="zh-CN"/>
              <a:t>倍（即</a:t>
            </a:r>
            <a:r>
              <a:rPr lang="en-US" altLang="zh-CN"/>
              <a:t>1/10%</a:t>
            </a:r>
            <a:r>
              <a:rPr lang="zh-CN" altLang="zh-CN"/>
              <a:t>）。这无疑放大了投资的风险。因此，只有风险偏好型的投资者才敢于承担这种高风险的投资活动。</a:t>
            </a:r>
          </a:p>
          <a:p>
            <a:pPr algn="l"/>
            <a:endParaRPr lang="zh-CN"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8" name="Rectangle 4" descr="草皮"/>
          <p:cNvSpPr>
            <a:spLocks noGrp="1" noChangeArrowheads="1"/>
          </p:cNvSpPr>
          <p:nvPr>
            <p:ph type="title"/>
          </p:nvPr>
        </p:nvSpPr>
        <p:spPr>
          <a:xfrm>
            <a:off x="942975" y="404813"/>
            <a:ext cx="7467600" cy="379412"/>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sp>
        <p:nvSpPr>
          <p:cNvPr id="28675" name="Rectangle 6"/>
          <p:cNvSpPr>
            <a:spLocks noChangeArrowheads="1"/>
          </p:cNvSpPr>
          <p:nvPr/>
        </p:nvSpPr>
        <p:spPr bwMode="auto">
          <a:xfrm>
            <a:off x="914400" y="1196975"/>
            <a:ext cx="5715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 远期协议（</a:t>
            </a:r>
            <a:r>
              <a:rPr lang="en-US" altLang="zh-CN" sz="2400">
                <a:solidFill>
                  <a:srgbClr val="6600CC"/>
                </a:solidFill>
              </a:rPr>
              <a:t>Forward Agreement）</a:t>
            </a:r>
            <a:r>
              <a:rPr lang="zh-CN" altLang="en-US" sz="2400">
                <a:solidFill>
                  <a:srgbClr val="6600CC"/>
                </a:solidFill>
              </a:rPr>
              <a:t>含义  </a:t>
            </a:r>
          </a:p>
        </p:txBody>
      </p:sp>
      <p:sp>
        <p:nvSpPr>
          <p:cNvPr id="28676" name="Rectangle 7"/>
          <p:cNvSpPr>
            <a:spLocks noChangeArrowheads="1"/>
          </p:cNvSpPr>
          <p:nvPr/>
        </p:nvSpPr>
        <p:spPr bwMode="auto">
          <a:xfrm>
            <a:off x="1295400" y="1773238"/>
            <a:ext cx="7086600" cy="10160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50000"/>
              </a:lnSpc>
            </a:pPr>
            <a:r>
              <a:rPr lang="zh-CN" altLang="en-US"/>
              <a:t>是远期交易的法律协议，交易双方约定在未来某个时期按预先签订的协议交换某一特定资产的合约</a:t>
            </a:r>
            <a:endParaRPr lang="zh-CN" altLang="en-US" sz="2400"/>
          </a:p>
        </p:txBody>
      </p:sp>
      <p:sp>
        <p:nvSpPr>
          <p:cNvPr id="28677" name="Rectangle 8"/>
          <p:cNvSpPr>
            <a:spLocks noChangeArrowheads="1"/>
          </p:cNvSpPr>
          <p:nvPr/>
        </p:nvSpPr>
        <p:spPr bwMode="auto">
          <a:xfrm>
            <a:off x="914400" y="2881313"/>
            <a:ext cx="3962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 远期协议交易特征</a:t>
            </a:r>
            <a:r>
              <a:rPr lang="zh-CN" altLang="en-US" sz="1100"/>
              <a:t> </a:t>
            </a:r>
            <a:endParaRPr lang="zh-CN" altLang="en-US" sz="2400">
              <a:latin typeface="Times New Roman" pitchFamily="18" charset="0"/>
            </a:endParaRPr>
          </a:p>
        </p:txBody>
      </p:sp>
      <p:sp>
        <p:nvSpPr>
          <p:cNvPr id="28678" name="Rectangle 9"/>
          <p:cNvSpPr>
            <a:spLocks noChangeArrowheads="1"/>
          </p:cNvSpPr>
          <p:nvPr/>
        </p:nvSpPr>
        <p:spPr bwMode="auto">
          <a:xfrm>
            <a:off x="1200150" y="3357563"/>
            <a:ext cx="5143500" cy="24161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200000"/>
              </a:lnSpc>
              <a:buClr>
                <a:srgbClr val="FF5050"/>
              </a:buClr>
              <a:buFont typeface="Wingdings" pitchFamily="2" charset="2"/>
              <a:buChar char="Ø"/>
            </a:pPr>
            <a:r>
              <a:rPr lang="zh-CN" altLang="en-US"/>
              <a:t>场外进行，双向标价</a:t>
            </a:r>
            <a:endParaRPr lang="en-US" altLang="zh-CN"/>
          </a:p>
          <a:p>
            <a:pPr algn="l">
              <a:lnSpc>
                <a:spcPct val="200000"/>
              </a:lnSpc>
              <a:buClr>
                <a:srgbClr val="FF5050"/>
              </a:buClr>
              <a:buFont typeface="Wingdings" pitchFamily="2" charset="2"/>
              <a:buChar char="Ø"/>
            </a:pPr>
            <a:r>
              <a:rPr lang="zh-CN" altLang="en-US"/>
              <a:t>直接在银行与银行、银行与客户之间进行</a:t>
            </a:r>
            <a:endParaRPr lang="en-US" altLang="zh-CN"/>
          </a:p>
          <a:p>
            <a:pPr algn="l">
              <a:lnSpc>
                <a:spcPct val="200000"/>
              </a:lnSpc>
              <a:buClr>
                <a:srgbClr val="FF5050"/>
              </a:buClr>
              <a:buFont typeface="Wingdings" pitchFamily="2" charset="2"/>
              <a:buChar char="Ø"/>
            </a:pPr>
            <a:r>
              <a:rPr lang="zh-CN" altLang="en-US"/>
              <a:t>大部分交易都导致交割 </a:t>
            </a:r>
            <a:endParaRPr lang="zh-CN" altLang="en-US">
              <a:latin typeface="Times New Roman" pitchFamily="18" charset="0"/>
            </a:endParaRPr>
          </a:p>
          <a:p>
            <a:pPr algn="l">
              <a:buClr>
                <a:srgbClr val="FF5050"/>
              </a:buClr>
            </a:pPr>
            <a:r>
              <a:rPr lang="zh-CN" altLang="en-US"/>
              <a:t> </a:t>
            </a:r>
            <a:endParaRPr lang="zh-CN" altLang="en-US">
              <a:latin typeface="Times New Roman" pitchFamily="18" charset="0"/>
            </a:endParaRPr>
          </a:p>
          <a:p>
            <a:pPr algn="l">
              <a:buClr>
                <a:srgbClr val="FF5050"/>
              </a:buClr>
              <a:buFont typeface="Wingdings" pitchFamily="2" charset="2"/>
              <a:buChar char="Ø"/>
            </a:pPr>
            <a:endParaRPr lang="zh-CN" altLang="en-US" sz="1100"/>
          </a:p>
        </p:txBody>
      </p:sp>
      <p:sp>
        <p:nvSpPr>
          <p:cNvPr id="28679" name="Rectangle 11"/>
          <p:cNvSpPr>
            <a:spLocks noChangeArrowheads="1"/>
          </p:cNvSpPr>
          <p:nvPr/>
        </p:nvSpPr>
        <p:spPr bwMode="auto">
          <a:xfrm>
            <a:off x="6148388" y="3357563"/>
            <a:ext cx="2971800" cy="193833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200000"/>
              </a:lnSpc>
              <a:buClr>
                <a:srgbClr val="FF5050"/>
              </a:buClr>
              <a:buFont typeface="Wingdings" pitchFamily="2" charset="2"/>
              <a:buChar char="Ø"/>
            </a:pPr>
            <a:r>
              <a:rPr lang="zh-CN" altLang="en-US"/>
              <a:t>接受参加者的对应风险</a:t>
            </a:r>
            <a:endParaRPr lang="en-US" altLang="zh-CN"/>
          </a:p>
          <a:p>
            <a:pPr algn="l">
              <a:lnSpc>
                <a:spcPct val="200000"/>
              </a:lnSpc>
              <a:buClr>
                <a:srgbClr val="FF5050"/>
              </a:buClr>
              <a:buFont typeface="Wingdings" pitchFamily="2" charset="2"/>
              <a:buChar char="Ø"/>
            </a:pPr>
            <a:r>
              <a:rPr lang="zh-CN" altLang="en-US"/>
              <a:t>不需要保证金</a:t>
            </a:r>
            <a:r>
              <a:rPr lang="zh-CN" altLang="en-US" sz="1100"/>
              <a:t> </a:t>
            </a:r>
            <a:endParaRPr lang="zh-CN" altLang="en-US" sz="2400">
              <a:latin typeface="Times New Roman" pitchFamily="18" charset="0"/>
            </a:endParaRPr>
          </a:p>
          <a:p>
            <a:pPr algn="l">
              <a:lnSpc>
                <a:spcPct val="200000"/>
              </a:lnSpc>
              <a:buClr>
                <a:srgbClr val="FF5050"/>
              </a:buClr>
              <a:buFont typeface="Wingdings" pitchFamily="2" charset="2"/>
              <a:buChar char="Ø"/>
            </a:pPr>
            <a:r>
              <a:rPr lang="zh-CN" altLang="en-US"/>
              <a:t>金额和到期日灵活</a:t>
            </a:r>
            <a:endParaRPr lang="zh-CN" altLang="en-US">
              <a:latin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2" name="Rectangle 4" descr="草皮"/>
          <p:cNvSpPr>
            <a:spLocks noGrp="1" noChangeArrowheads="1"/>
          </p:cNvSpPr>
          <p:nvPr>
            <p:ph type="title"/>
          </p:nvPr>
        </p:nvSpPr>
        <p:spPr>
          <a:xfrm>
            <a:off x="889000" y="476250"/>
            <a:ext cx="7537450" cy="452438"/>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sp>
        <p:nvSpPr>
          <p:cNvPr id="29699" name="Rectangle 6"/>
          <p:cNvSpPr>
            <a:spLocks noChangeArrowheads="1"/>
          </p:cNvSpPr>
          <p:nvPr/>
        </p:nvSpPr>
        <p:spPr bwMode="auto">
          <a:xfrm>
            <a:off x="838200" y="1268413"/>
            <a:ext cx="6477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 远期协议交易与金融期货交易的比较</a:t>
            </a:r>
            <a:r>
              <a:rPr lang="zh-CN" altLang="en-US" sz="2400"/>
              <a:t> </a:t>
            </a:r>
            <a:endParaRPr lang="zh-CN" altLang="en-US" sz="2400">
              <a:latin typeface="Times New Roman" pitchFamily="18" charset="0"/>
            </a:endParaRPr>
          </a:p>
        </p:txBody>
      </p:sp>
      <p:graphicFrame>
        <p:nvGraphicFramePr>
          <p:cNvPr id="227432" name="Group 104"/>
          <p:cNvGraphicFramePr>
            <a:graphicFrameLocks noGrp="1"/>
          </p:cNvGraphicFramePr>
          <p:nvPr/>
        </p:nvGraphicFramePr>
        <p:xfrm>
          <a:off x="1187450" y="1916113"/>
          <a:ext cx="7086600" cy="3767138"/>
        </p:xfrm>
        <a:graphic>
          <a:graphicData uri="http://schemas.openxmlformats.org/drawingml/2006/table">
            <a:tbl>
              <a:tblPr/>
              <a:tblGrid>
                <a:gridCol w="1879600"/>
                <a:gridCol w="2616200"/>
                <a:gridCol w="2590800"/>
              </a:tblGrid>
              <a:tr h="51816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2800" b="0" i="0" u="none" strike="noStrike" cap="none" normalizeH="0" baseline="0" dirty="0" smtClean="0">
                        <a:ln>
                          <a:noFill/>
                        </a:ln>
                        <a:solidFill>
                          <a:schemeClr val="tx1"/>
                        </a:solidFill>
                        <a:effectLst/>
                        <a:latin typeface="Times New Roman" pitchFamily="18"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远期协议</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金融期货</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dirty="0" smtClean="0">
                          <a:ln>
                            <a:noFill/>
                          </a:ln>
                          <a:solidFill>
                            <a:schemeClr val="tx1"/>
                          </a:solidFill>
                          <a:effectLst/>
                          <a:latin typeface="Times New Roman" pitchFamily="18" charset="0"/>
                          <a:ea typeface="宋体" pitchFamily="2" charset="-122"/>
                        </a:rPr>
                        <a:t>交易场所</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无形市场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有形市场</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交易方式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经纪人制</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会员制</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参与者</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银行同业</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以营利目的的投机者</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合约规格</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无固定规格</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标准化合约</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信用风险</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较大</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较小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4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到期交付</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全部金额</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与保证金的差额</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交割方式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履行交割</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对冲平仓</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清算方式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交易双方清算日清算</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dirty="0" smtClean="0">
                          <a:ln>
                            <a:noFill/>
                          </a:ln>
                          <a:solidFill>
                            <a:schemeClr val="tx1"/>
                          </a:solidFill>
                          <a:effectLst/>
                          <a:latin typeface="Times New Roman" pitchFamily="18" charset="0"/>
                          <a:ea typeface="宋体" pitchFamily="2" charset="-122"/>
                        </a:rPr>
                        <a:t>清算公司每日清算</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descr="草皮"/>
          <p:cNvSpPr>
            <a:spLocks noGrp="1" noChangeArrowheads="1"/>
          </p:cNvSpPr>
          <p:nvPr>
            <p:ph type="title"/>
          </p:nvPr>
        </p:nvSpPr>
        <p:spPr>
          <a:xfrm>
            <a:off x="838200" y="188913"/>
            <a:ext cx="7391400" cy="647700"/>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sp>
        <p:nvSpPr>
          <p:cNvPr id="30723" name="Rectangle 6"/>
          <p:cNvSpPr>
            <a:spLocks noChangeArrowheads="1"/>
          </p:cNvSpPr>
          <p:nvPr/>
        </p:nvSpPr>
        <p:spPr bwMode="auto">
          <a:xfrm>
            <a:off x="838200" y="1125538"/>
            <a:ext cx="6477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v"/>
            </a:pPr>
            <a:r>
              <a:rPr lang="zh-CN" altLang="en-US" sz="2400">
                <a:solidFill>
                  <a:srgbClr val="6600CC"/>
                </a:solidFill>
              </a:rPr>
              <a:t> 远期与期货价格的比较</a:t>
            </a:r>
            <a:r>
              <a:rPr lang="zh-CN" altLang="en-US" sz="2400"/>
              <a:t> </a:t>
            </a:r>
            <a:endParaRPr lang="zh-CN" altLang="en-US" sz="2400">
              <a:latin typeface="Times New Roman" pitchFamily="18" charset="0"/>
            </a:endParaRPr>
          </a:p>
        </p:txBody>
      </p:sp>
      <p:sp>
        <p:nvSpPr>
          <p:cNvPr id="30724" name="Text Box 8"/>
          <p:cNvSpPr txBox="1">
            <a:spLocks noChangeArrowheads="1"/>
          </p:cNvSpPr>
          <p:nvPr/>
        </p:nvSpPr>
        <p:spPr bwMode="auto">
          <a:xfrm>
            <a:off x="914400" y="1714500"/>
            <a:ext cx="2895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rgbClr val="FF5050"/>
              </a:buClr>
              <a:buFont typeface="Wingdings" pitchFamily="2" charset="2"/>
              <a:buChar char="Ø"/>
            </a:pPr>
            <a:r>
              <a:rPr lang="zh-CN" altLang="en-US" sz="2400">
                <a:solidFill>
                  <a:schemeClr val="folHlink"/>
                </a:solidFill>
              </a:rPr>
              <a:t>远期价格</a:t>
            </a:r>
          </a:p>
        </p:txBody>
      </p:sp>
      <p:sp>
        <p:nvSpPr>
          <p:cNvPr id="30725" name="Rectangle 13"/>
          <p:cNvSpPr>
            <a:spLocks noChangeArrowheads="1"/>
          </p:cNvSpPr>
          <p:nvPr/>
        </p:nvSpPr>
        <p:spPr bwMode="auto">
          <a:xfrm>
            <a:off x="955675" y="2351088"/>
            <a:ext cx="5973763" cy="22463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400"/>
              <a:t>不支付收益的投资资产的远期价格</a:t>
            </a:r>
            <a:endParaRPr lang="en-US" altLang="zh-CN" sz="2400"/>
          </a:p>
          <a:p>
            <a:pPr algn="l">
              <a:lnSpc>
                <a:spcPct val="200000"/>
              </a:lnSpc>
              <a:buFontTx/>
              <a:buBlip>
                <a:blip r:embed="rId2"/>
              </a:buBlip>
            </a:pPr>
            <a:r>
              <a:rPr lang="zh-CN" altLang="en-US" sz="2400"/>
              <a:t>支付已知现金收益的投资资产的远期价格 </a:t>
            </a:r>
          </a:p>
          <a:p>
            <a:pPr algn="l">
              <a:lnSpc>
                <a:spcPct val="200000"/>
              </a:lnSpc>
              <a:buFontTx/>
              <a:buBlip>
                <a:blip r:embed="rId2"/>
              </a:buBlip>
            </a:pPr>
            <a:r>
              <a:rPr lang="zh-CN" altLang="en-US" sz="2400"/>
              <a:t>支付已知红利率的投资资产的远期价格 </a:t>
            </a:r>
          </a:p>
          <a:p>
            <a:pPr algn="l"/>
            <a:endParaRPr lang="zh-CN" altLang="en-US">
              <a:latin typeface="Times New Roman" pitchFamily="18" charset="0"/>
            </a:endParaRPr>
          </a:p>
        </p:txBody>
      </p:sp>
      <p:sp>
        <p:nvSpPr>
          <p:cNvPr id="30726" name="Rectangle 15"/>
          <p:cNvSpPr>
            <a:spLocks noChangeArrowheads="1"/>
          </p:cNvSpPr>
          <p:nvPr/>
        </p:nvSpPr>
        <p:spPr bwMode="auto">
          <a:xfrm>
            <a:off x="4286250" y="3314700"/>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30727"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9438" y="2351088"/>
            <a:ext cx="13716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8" name="Rectangle 18"/>
          <p:cNvSpPr>
            <a:spLocks noChangeArrowheads="1"/>
          </p:cNvSpPr>
          <p:nvPr/>
        </p:nvSpPr>
        <p:spPr bwMode="auto">
          <a:xfrm>
            <a:off x="4133850" y="3300413"/>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30729" name="Picture 1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2900363"/>
            <a:ext cx="19812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0" name="Rectangle 21"/>
          <p:cNvSpPr>
            <a:spLocks noChangeArrowheads="1"/>
          </p:cNvSpPr>
          <p:nvPr/>
        </p:nvSpPr>
        <p:spPr bwMode="auto">
          <a:xfrm>
            <a:off x="4176713" y="3314700"/>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30731" name="Picture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96100" y="3644900"/>
            <a:ext cx="1905000" cy="5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2" name="Rectangle 22"/>
          <p:cNvSpPr>
            <a:spLocks noChangeArrowheads="1"/>
          </p:cNvSpPr>
          <p:nvPr/>
        </p:nvSpPr>
        <p:spPr bwMode="auto">
          <a:xfrm>
            <a:off x="893763" y="4368800"/>
            <a:ext cx="6858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buClr>
                <a:srgbClr val="FF5050"/>
              </a:buClr>
              <a:buFont typeface="Wingdings" pitchFamily="2" charset="2"/>
              <a:buChar char="Ø"/>
            </a:pPr>
            <a:r>
              <a:rPr lang="zh-CN" altLang="en-US" sz="2400">
                <a:solidFill>
                  <a:schemeClr val="folHlink"/>
                </a:solidFill>
              </a:rPr>
              <a:t>无风险利率恒定时的远期价格和期货价格 </a:t>
            </a:r>
          </a:p>
        </p:txBody>
      </p:sp>
      <p:sp>
        <p:nvSpPr>
          <p:cNvPr id="30733" name="Rectangle 23"/>
          <p:cNvSpPr>
            <a:spLocks noChangeArrowheads="1"/>
          </p:cNvSpPr>
          <p:nvPr/>
        </p:nvSpPr>
        <p:spPr bwMode="auto">
          <a:xfrm>
            <a:off x="1143000" y="4826000"/>
            <a:ext cx="6629400" cy="12001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50000"/>
              </a:lnSpc>
            </a:pPr>
            <a:r>
              <a:rPr lang="zh-CN" altLang="en-US" sz="2400"/>
              <a:t>当无风险利率不变时，具有相同到期日的远期合约和期货合约具有相同的价格。 </a:t>
            </a:r>
            <a:endParaRPr lang="zh-CN" altLang="en-US" sz="2400">
              <a:latin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6932" name="Rectangle 4" descr="草皮"/>
          <p:cNvSpPr>
            <a:spLocks noGrp="1" noChangeArrowheads="1"/>
          </p:cNvSpPr>
          <p:nvPr>
            <p:ph type="title"/>
          </p:nvPr>
        </p:nvSpPr>
        <p:spPr>
          <a:xfrm>
            <a:off x="900113" y="333375"/>
            <a:ext cx="7464425" cy="450850"/>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pic>
        <p:nvPicPr>
          <p:cNvPr id="31747"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400" y="1268413"/>
            <a:ext cx="11198225" cy="746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p:cNvPicPr>
            <a:picLocks noChangeAspect="1" noChangeArrowheads="1"/>
          </p:cNvPicPr>
          <p:nvPr/>
        </p:nvPicPr>
        <p:blipFill>
          <a:blip r:embed="rId2">
            <a:extLst>
              <a:ext uri="{28A0092B-C50C-407E-A947-70E740481C1C}">
                <a14:useLocalDpi xmlns:a14="http://schemas.microsoft.com/office/drawing/2010/main" val="0"/>
              </a:ext>
            </a:extLst>
          </a:blip>
          <a:srcRect t="6676" b="37"/>
          <a:stretch>
            <a:fillRect/>
          </a:stretch>
        </p:blipFill>
        <p:spPr bwMode="auto">
          <a:xfrm>
            <a:off x="755650" y="1860550"/>
            <a:ext cx="13331825" cy="7212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37969" name="Rectangle 17" descr="草皮"/>
          <p:cNvSpPr>
            <a:spLocks noGrp="1" noChangeArrowheads="1"/>
          </p:cNvSpPr>
          <p:nvPr>
            <p:ph type="title"/>
          </p:nvPr>
        </p:nvSpPr>
        <p:spPr>
          <a:xfrm>
            <a:off x="825500" y="333375"/>
            <a:ext cx="7681913" cy="450850"/>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sp>
        <p:nvSpPr>
          <p:cNvPr id="32772" name="TextBox 1"/>
          <p:cNvSpPr txBox="1">
            <a:spLocks noChangeArrowheads="1"/>
          </p:cNvSpPr>
          <p:nvPr/>
        </p:nvSpPr>
        <p:spPr bwMode="auto">
          <a:xfrm>
            <a:off x="1179513" y="1412875"/>
            <a:ext cx="6911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该策略一直持续到第</a:t>
            </a:r>
            <a:r>
              <a:rPr lang="en-US" altLang="zh-CN"/>
              <a:t> </a:t>
            </a:r>
            <a:r>
              <a:rPr lang="zh-CN" altLang="zh-CN"/>
              <a:t>天末（如表</a:t>
            </a:r>
            <a:r>
              <a:rPr lang="en-US" altLang="zh-CN"/>
              <a:t>11.5-1</a:t>
            </a:r>
            <a:r>
              <a:rPr lang="zh-CN" altLang="zh-CN"/>
              <a:t>所示）。</a:t>
            </a:r>
          </a:p>
          <a:p>
            <a:pPr algn="l"/>
            <a:endParaRPr lang="zh-CN"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descr="草皮"/>
          <p:cNvSpPr>
            <a:spLocks noGrp="1" noChangeArrowheads="1"/>
          </p:cNvSpPr>
          <p:nvPr>
            <p:ph type="title"/>
          </p:nvPr>
        </p:nvSpPr>
        <p:spPr>
          <a:xfrm>
            <a:off x="838200" y="188913"/>
            <a:ext cx="8077200" cy="957262"/>
          </a:xfrm>
        </p:spPr>
        <p:txBody>
          <a:bodyPr/>
          <a:lstStyle/>
          <a:p>
            <a:pPr eaLnBrk="1" hangingPunct="1">
              <a:defRPr/>
            </a:pPr>
            <a:r>
              <a:rPr lang="zh-CN" altLang="en-US" dirty="0" smtClean="0">
                <a:effectLst>
                  <a:outerShdw blurRad="38100" dist="38100" dir="2700000" algn="tl">
                    <a:srgbClr val="C0C0C0"/>
                  </a:outerShdw>
                </a:effectLst>
                <a:latin typeface="宋体" pitchFamily="2" charset="-122"/>
              </a:rPr>
              <a:t>第一节  期货市场交易特征及规则</a:t>
            </a:r>
            <a:r>
              <a:rPr lang="zh-CN" altLang="en-US" dirty="0" smtClean="0"/>
              <a:t> </a:t>
            </a:r>
            <a:endParaRPr lang="zh-CN" altLang="en-US" dirty="0"/>
          </a:p>
        </p:txBody>
      </p:sp>
      <p:sp>
        <p:nvSpPr>
          <p:cNvPr id="6147" name="Rectangle 9"/>
          <p:cNvSpPr>
            <a:spLocks noChangeArrowheads="1"/>
          </p:cNvSpPr>
          <p:nvPr/>
        </p:nvSpPr>
        <p:spPr bwMode="auto">
          <a:xfrm>
            <a:off x="914400" y="1341438"/>
            <a:ext cx="4572000" cy="5191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800">
                <a:solidFill>
                  <a:srgbClr val="6600CC"/>
                </a:solidFill>
                <a:latin typeface="隶书" pitchFamily="49" charset="-122"/>
                <a:ea typeface="隶书" pitchFamily="49" charset="-122"/>
              </a:rPr>
              <a:t> 期货交易与期货合约</a:t>
            </a:r>
            <a:r>
              <a:rPr lang="zh-CN" altLang="en-US" sz="2800"/>
              <a:t> </a:t>
            </a:r>
          </a:p>
        </p:txBody>
      </p:sp>
      <p:sp>
        <p:nvSpPr>
          <p:cNvPr id="6148" name="Rectangle 10"/>
          <p:cNvSpPr>
            <a:spLocks noChangeArrowheads="1"/>
          </p:cNvSpPr>
          <p:nvPr/>
        </p:nvSpPr>
        <p:spPr bwMode="auto">
          <a:xfrm>
            <a:off x="1219200" y="2060575"/>
            <a:ext cx="7315200" cy="18002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a:t> </a:t>
            </a:r>
            <a:r>
              <a:rPr lang="zh-CN" altLang="en-US" sz="2800">
                <a:solidFill>
                  <a:srgbClr val="660033"/>
                </a:solidFill>
                <a:latin typeface="隶书" pitchFamily="49" charset="-122"/>
                <a:ea typeface="隶书" pitchFamily="49" charset="-122"/>
              </a:rPr>
              <a:t>期货交易是指，交易双方支付一定数量的保证金，通过交易所进行的，在将来某一地点和时间买卖某一特定数量和质量的商品。这种以实物产品为标的物的期货交易称为商品期货。</a:t>
            </a:r>
            <a:r>
              <a:rPr lang="zh-CN" altLang="en-US" sz="2400">
                <a:solidFill>
                  <a:srgbClr val="660033"/>
                </a:solidFill>
                <a:latin typeface="隶书" pitchFamily="49" charset="-122"/>
                <a:ea typeface="隶书" pitchFamily="49" charset="-122"/>
              </a:rPr>
              <a:t> </a:t>
            </a:r>
          </a:p>
        </p:txBody>
      </p:sp>
      <p:sp>
        <p:nvSpPr>
          <p:cNvPr id="6149" name="Rectangle 11"/>
          <p:cNvSpPr>
            <a:spLocks noChangeArrowheads="1"/>
          </p:cNvSpPr>
          <p:nvPr/>
        </p:nvSpPr>
        <p:spPr bwMode="auto">
          <a:xfrm>
            <a:off x="1219200" y="4005263"/>
            <a:ext cx="7391400" cy="13731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a:t> </a:t>
            </a:r>
            <a:r>
              <a:rPr lang="zh-CN" altLang="en-US" sz="2800">
                <a:latin typeface="隶书" pitchFamily="49" charset="-122"/>
                <a:ea typeface="隶书" pitchFamily="49" charset="-122"/>
              </a:rPr>
              <a:t>期货合约是指，期货交易所制定的标准化的、受法律约束的，并载明在将来某一时间和地点买卖某一特定商品的合约。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4"/>
          <p:cNvPicPr>
            <a:picLocks noChangeAspect="1" noChangeArrowheads="1"/>
          </p:cNvPicPr>
          <p:nvPr/>
        </p:nvPicPr>
        <p:blipFill>
          <a:blip r:embed="rId2">
            <a:extLst>
              <a:ext uri="{28A0092B-C50C-407E-A947-70E740481C1C}">
                <a14:useLocalDpi xmlns:a14="http://schemas.microsoft.com/office/drawing/2010/main" val="0"/>
              </a:ext>
            </a:extLst>
          </a:blip>
          <a:srcRect l="230" t="6668"/>
          <a:stretch>
            <a:fillRect/>
          </a:stretch>
        </p:blipFill>
        <p:spPr bwMode="auto">
          <a:xfrm>
            <a:off x="0" y="1624013"/>
            <a:ext cx="9578975" cy="597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38981" name="Rectangle 5" descr="草皮"/>
          <p:cNvSpPr>
            <a:spLocks noGrp="1" noChangeArrowheads="1"/>
          </p:cNvSpPr>
          <p:nvPr>
            <p:ph type="title"/>
          </p:nvPr>
        </p:nvSpPr>
        <p:spPr>
          <a:xfrm>
            <a:off x="777875" y="260350"/>
            <a:ext cx="7756525" cy="504825"/>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sp>
        <p:nvSpPr>
          <p:cNvPr id="33796" name="TextBox 27656"/>
          <p:cNvSpPr txBox="1">
            <a:spLocks noChangeArrowheads="1"/>
          </p:cNvSpPr>
          <p:nvPr/>
        </p:nvSpPr>
        <p:spPr bwMode="auto">
          <a:xfrm>
            <a:off x="1835150" y="1125538"/>
            <a:ext cx="51133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1800"/>
              <a:t>表</a:t>
            </a:r>
            <a:r>
              <a:rPr lang="en-US" altLang="zh-CN" sz="1800"/>
              <a:t>11.5-1</a:t>
            </a:r>
            <a:r>
              <a:rPr lang="zh-CN" altLang="en-US" sz="1800"/>
              <a:t>期货投资策略</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4"/>
          <p:cNvPicPr>
            <a:picLocks noChangeAspect="1" noChangeArrowheads="1"/>
          </p:cNvPicPr>
          <p:nvPr/>
        </p:nvPicPr>
        <p:blipFill>
          <a:blip r:embed="rId2">
            <a:extLst>
              <a:ext uri="{28A0092B-C50C-407E-A947-70E740481C1C}">
                <a14:useLocalDpi xmlns:a14="http://schemas.microsoft.com/office/drawing/2010/main" val="0"/>
              </a:ext>
            </a:extLst>
          </a:blip>
          <a:srcRect t="7156"/>
          <a:stretch>
            <a:fillRect/>
          </a:stretch>
        </p:blipFill>
        <p:spPr bwMode="auto">
          <a:xfrm>
            <a:off x="1042988" y="1828800"/>
            <a:ext cx="11049000" cy="6323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标题 1"/>
          <p:cNvSpPr>
            <a:spLocks noGrp="1"/>
          </p:cNvSpPr>
          <p:nvPr>
            <p:ph type="title"/>
          </p:nvPr>
        </p:nvSpPr>
        <p:spPr>
          <a:xfrm>
            <a:off x="755650" y="333375"/>
            <a:ext cx="7537450" cy="379413"/>
          </a:xfrm>
        </p:spPr>
        <p:txBody>
          <a:bodyPr/>
          <a:lstStyle/>
          <a:p>
            <a:pPr eaLnBrk="1" hangingPunct="1">
              <a:defRPr/>
            </a:pPr>
            <a:r>
              <a:rPr lang="zh-CN" altLang="en-US" dirty="0" smtClean="0">
                <a:effectLst>
                  <a:outerShdw blurRad="38100" dist="38100" dir="2700000" algn="tl">
                    <a:srgbClr val="C0C0C0"/>
                  </a:outerShdw>
                </a:effectLst>
                <a:latin typeface="宋体" pitchFamily="2" charset="-122"/>
              </a:rPr>
              <a:t>第五节 远期协议交易与期货交易的比较</a:t>
            </a:r>
            <a:endParaRPr lang="zh-CN" altLang="en-US" dirty="0"/>
          </a:p>
        </p:txBody>
      </p:sp>
      <p:sp>
        <p:nvSpPr>
          <p:cNvPr id="34820" name="TextBox 2"/>
          <p:cNvSpPr txBox="1">
            <a:spLocks noChangeArrowheads="1"/>
          </p:cNvSpPr>
          <p:nvPr/>
        </p:nvSpPr>
        <p:spPr bwMode="auto">
          <a:xfrm>
            <a:off x="1403350" y="1412875"/>
            <a:ext cx="68405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从表</a:t>
            </a:r>
            <a:r>
              <a:rPr lang="en-US" altLang="zh-CN"/>
              <a:t>11.5-1</a:t>
            </a:r>
            <a:r>
              <a:rPr lang="zh-CN" altLang="zh-CN"/>
              <a:t>知，整个投资策略至第</a:t>
            </a:r>
            <a:r>
              <a:rPr lang="en-US" altLang="zh-CN"/>
              <a:t> </a:t>
            </a:r>
            <a:r>
              <a:rPr lang="zh-CN" altLang="zh-CN"/>
              <a:t>天末的总价值为</a:t>
            </a:r>
          </a:p>
          <a:p>
            <a:pPr algn="l"/>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488" y="1412875"/>
            <a:ext cx="14246225" cy="760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41029" name="Rectangle 5" descr="草皮"/>
          <p:cNvSpPr>
            <a:spLocks noGrp="1" noChangeArrowheads="1"/>
          </p:cNvSpPr>
          <p:nvPr>
            <p:ph type="title"/>
          </p:nvPr>
        </p:nvSpPr>
        <p:spPr>
          <a:xfrm>
            <a:off x="852488" y="333375"/>
            <a:ext cx="7681912" cy="379413"/>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第五节 远期协议交易与期货交易的比较</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sp>
        <p:nvSpPr>
          <p:cNvPr id="36867" name="Text Box 10"/>
          <p:cNvSpPr txBox="1">
            <a:spLocks noChangeArrowheads="1"/>
          </p:cNvSpPr>
          <p:nvPr/>
        </p:nvSpPr>
        <p:spPr bwMode="auto">
          <a:xfrm>
            <a:off x="1366838" y="1916113"/>
            <a:ext cx="6705600" cy="33797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40000"/>
              </a:lnSpc>
              <a:spcBef>
                <a:spcPct val="50000"/>
              </a:spcBef>
            </a:pPr>
            <a:r>
              <a:rPr lang="zh-CN" altLang="en-US" sz="2400" b="1">
                <a:solidFill>
                  <a:srgbClr val="6600CC"/>
                </a:solidFill>
                <a:latin typeface="Times New Roman" pitchFamily="18" charset="0"/>
              </a:rPr>
              <a:t>例</a:t>
            </a:r>
            <a:r>
              <a:rPr lang="en-US" altLang="zh-CN" sz="2400" b="1">
                <a:solidFill>
                  <a:srgbClr val="6600CC"/>
                </a:solidFill>
                <a:latin typeface="Times New Roman" pitchFamily="18" charset="0"/>
              </a:rPr>
              <a:t>1 </a:t>
            </a:r>
            <a:r>
              <a:rPr lang="zh-CN" altLang="en-US" sz="2400" b="1">
                <a:solidFill>
                  <a:srgbClr val="6600CC"/>
                </a:solidFill>
                <a:latin typeface="Times New Roman" pitchFamily="18" charset="0"/>
              </a:rPr>
              <a:t>、多头套期保值</a:t>
            </a:r>
          </a:p>
          <a:p>
            <a:pPr algn="just">
              <a:lnSpc>
                <a:spcPct val="140000"/>
              </a:lnSpc>
              <a:spcBef>
                <a:spcPct val="50000"/>
              </a:spcBef>
            </a:pPr>
            <a:r>
              <a:rPr lang="zh-CN" altLang="en-US" sz="2400">
                <a:latin typeface="Times New Roman" pitchFamily="18" charset="0"/>
              </a:rPr>
              <a:t>某投资者预计在</a:t>
            </a:r>
            <a:r>
              <a:rPr lang="zh-CN" altLang="en-US" sz="2400"/>
              <a:t>3</a:t>
            </a:r>
            <a:r>
              <a:rPr lang="zh-CN" altLang="en-US" sz="2400">
                <a:latin typeface="Times New Roman" pitchFamily="18" charset="0"/>
              </a:rPr>
              <a:t>个月后有</a:t>
            </a:r>
            <a:r>
              <a:rPr lang="zh-CN" altLang="en-US" sz="2400"/>
              <a:t>800</a:t>
            </a:r>
            <a:r>
              <a:rPr lang="zh-CN" altLang="en-US" sz="2400">
                <a:latin typeface="Times New Roman" pitchFamily="18" charset="0"/>
              </a:rPr>
              <a:t>万美元的资金流入，他希望收到这笔资金后进行短期投资。但此时他预测利率会下跌，便买入</a:t>
            </a:r>
            <a:r>
              <a:rPr lang="zh-CN" altLang="en-US" sz="2400"/>
              <a:t>3</a:t>
            </a:r>
            <a:r>
              <a:rPr lang="zh-CN" altLang="en-US" sz="2400">
                <a:latin typeface="Times New Roman" pitchFamily="18" charset="0"/>
              </a:rPr>
              <a:t>个月期的利率期货，预先把收益固定下来。具体操作及结果如表</a:t>
            </a:r>
            <a:r>
              <a:rPr lang="en-US" altLang="zh-CN" sz="2400"/>
              <a:t>11</a:t>
            </a:r>
            <a:r>
              <a:rPr lang="zh-CN" altLang="en-US" sz="2400"/>
              <a:t>.6-1</a:t>
            </a:r>
            <a:r>
              <a:rPr lang="zh-CN" altLang="en-US" sz="2400">
                <a:latin typeface="Times New Roman" pitchFamily="18" charset="0"/>
              </a:rPr>
              <a:t>所示。</a:t>
            </a:r>
            <a:endParaRPr lang="zh-CN" altLang="en-US" sz="2400"/>
          </a:p>
        </p:txBody>
      </p:sp>
      <p:sp>
        <p:nvSpPr>
          <p:cNvPr id="36868"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利用利率期货套期保值</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8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grpSp>
        <p:nvGrpSpPr>
          <p:cNvPr id="37891" name="Group 48"/>
          <p:cNvGrpSpPr>
            <a:grpSpLocks/>
          </p:cNvGrpSpPr>
          <p:nvPr/>
        </p:nvGrpSpPr>
        <p:grpSpPr bwMode="auto">
          <a:xfrm>
            <a:off x="0" y="2133600"/>
            <a:ext cx="9134475" cy="4330700"/>
            <a:chOff x="0" y="0"/>
            <a:chExt cx="5033" cy="2138"/>
          </a:xfrm>
        </p:grpSpPr>
        <p:grpSp>
          <p:nvGrpSpPr>
            <p:cNvPr id="37896" name="Group 23"/>
            <p:cNvGrpSpPr>
              <a:grpSpLocks/>
            </p:cNvGrpSpPr>
            <p:nvPr/>
          </p:nvGrpSpPr>
          <p:grpSpPr bwMode="auto">
            <a:xfrm>
              <a:off x="0" y="0"/>
              <a:ext cx="815" cy="384"/>
              <a:chOff x="0" y="0"/>
              <a:chExt cx="815" cy="384"/>
            </a:xfrm>
          </p:grpSpPr>
          <p:sp>
            <p:nvSpPr>
              <p:cNvPr id="37933" name="Rectangle 9"/>
              <p:cNvSpPr>
                <a:spLocks noChangeArrowheads="1"/>
              </p:cNvSpPr>
              <p:nvPr/>
            </p:nvSpPr>
            <p:spPr bwMode="auto">
              <a:xfrm>
                <a:off x="43" y="0"/>
                <a:ext cx="72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37934" name="Rectangle 22"/>
              <p:cNvSpPr>
                <a:spLocks noChangeArrowheads="1"/>
              </p:cNvSpPr>
              <p:nvPr/>
            </p:nvSpPr>
            <p:spPr bwMode="auto">
              <a:xfrm>
                <a:off x="0" y="0"/>
                <a:ext cx="81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897" name="Group 25"/>
            <p:cNvGrpSpPr>
              <a:grpSpLocks/>
            </p:cNvGrpSpPr>
            <p:nvPr/>
          </p:nvGrpSpPr>
          <p:grpSpPr bwMode="auto">
            <a:xfrm>
              <a:off x="815" y="0"/>
              <a:ext cx="2435" cy="384"/>
              <a:chOff x="815" y="0"/>
              <a:chExt cx="2435" cy="384"/>
            </a:xfrm>
          </p:grpSpPr>
          <p:sp>
            <p:nvSpPr>
              <p:cNvPr id="37931" name="Rectangle 10"/>
              <p:cNvSpPr>
                <a:spLocks noChangeArrowheads="1"/>
              </p:cNvSpPr>
              <p:nvPr/>
            </p:nvSpPr>
            <p:spPr bwMode="auto">
              <a:xfrm>
                <a:off x="858" y="0"/>
                <a:ext cx="234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现货市场</a:t>
                </a:r>
              </a:p>
            </p:txBody>
          </p:sp>
          <p:sp>
            <p:nvSpPr>
              <p:cNvPr id="37932" name="Rectangle 24"/>
              <p:cNvSpPr>
                <a:spLocks noChangeArrowheads="1"/>
              </p:cNvSpPr>
              <p:nvPr/>
            </p:nvSpPr>
            <p:spPr bwMode="auto">
              <a:xfrm>
                <a:off x="815" y="0"/>
                <a:ext cx="243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898" name="Group 27"/>
            <p:cNvGrpSpPr>
              <a:grpSpLocks/>
            </p:cNvGrpSpPr>
            <p:nvPr/>
          </p:nvGrpSpPr>
          <p:grpSpPr bwMode="auto">
            <a:xfrm>
              <a:off x="3250" y="0"/>
              <a:ext cx="1783" cy="384"/>
              <a:chOff x="3250" y="0"/>
              <a:chExt cx="1783" cy="384"/>
            </a:xfrm>
          </p:grpSpPr>
          <p:sp>
            <p:nvSpPr>
              <p:cNvPr id="37929" name="Rectangle 11"/>
              <p:cNvSpPr>
                <a:spLocks noChangeArrowheads="1"/>
              </p:cNvSpPr>
              <p:nvPr/>
            </p:nvSpPr>
            <p:spPr bwMode="auto">
              <a:xfrm>
                <a:off x="3293" y="0"/>
                <a:ext cx="1697"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期货市场</a:t>
                </a:r>
              </a:p>
            </p:txBody>
          </p:sp>
          <p:sp>
            <p:nvSpPr>
              <p:cNvPr id="37930" name="Rectangle 26"/>
              <p:cNvSpPr>
                <a:spLocks noChangeArrowheads="1"/>
              </p:cNvSpPr>
              <p:nvPr/>
            </p:nvSpPr>
            <p:spPr bwMode="auto">
              <a:xfrm>
                <a:off x="3250" y="0"/>
                <a:ext cx="1783"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899" name="Group 29"/>
            <p:cNvGrpSpPr>
              <a:grpSpLocks/>
            </p:cNvGrpSpPr>
            <p:nvPr/>
          </p:nvGrpSpPr>
          <p:grpSpPr bwMode="auto">
            <a:xfrm>
              <a:off x="0" y="384"/>
              <a:ext cx="815" cy="460"/>
              <a:chOff x="0" y="384"/>
              <a:chExt cx="815" cy="460"/>
            </a:xfrm>
          </p:grpSpPr>
          <p:sp>
            <p:nvSpPr>
              <p:cNvPr id="37927" name="Rectangle 12"/>
              <p:cNvSpPr>
                <a:spLocks noChangeArrowheads="1"/>
              </p:cNvSpPr>
              <p:nvPr/>
            </p:nvSpPr>
            <p:spPr bwMode="auto">
              <a:xfrm>
                <a:off x="43" y="384"/>
                <a:ext cx="72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9月</a:t>
                </a:r>
                <a:r>
                  <a:rPr lang="zh-CN" altLang="en-US"/>
                  <a:t>2</a:t>
                </a:r>
                <a:r>
                  <a:rPr lang="zh-CN" altLang="en-US">
                    <a:latin typeface="Times New Roman" pitchFamily="18" charset="0"/>
                  </a:rPr>
                  <a:t>日</a:t>
                </a:r>
              </a:p>
            </p:txBody>
          </p:sp>
          <p:sp>
            <p:nvSpPr>
              <p:cNvPr id="37928" name="Rectangle 28"/>
              <p:cNvSpPr>
                <a:spLocks noChangeArrowheads="1"/>
              </p:cNvSpPr>
              <p:nvPr/>
            </p:nvSpPr>
            <p:spPr bwMode="auto">
              <a:xfrm>
                <a:off x="0" y="384"/>
                <a:ext cx="81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0" name="Group 31"/>
            <p:cNvGrpSpPr>
              <a:grpSpLocks/>
            </p:cNvGrpSpPr>
            <p:nvPr/>
          </p:nvGrpSpPr>
          <p:grpSpPr bwMode="auto">
            <a:xfrm>
              <a:off x="815" y="384"/>
              <a:ext cx="2435" cy="460"/>
              <a:chOff x="815" y="384"/>
              <a:chExt cx="2435" cy="460"/>
            </a:xfrm>
          </p:grpSpPr>
          <p:sp>
            <p:nvSpPr>
              <p:cNvPr id="37925" name="Rectangle 13"/>
              <p:cNvSpPr>
                <a:spLocks noChangeArrowheads="1"/>
              </p:cNvSpPr>
              <p:nvPr/>
            </p:nvSpPr>
            <p:spPr bwMode="auto">
              <a:xfrm>
                <a:off x="858" y="384"/>
                <a:ext cx="234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3个月期存款利率为</a:t>
                </a:r>
                <a:r>
                  <a:rPr lang="zh-CN" altLang="en-US"/>
                  <a:t>2.5%</a:t>
                </a:r>
                <a:endParaRPr lang="zh-CN" altLang="en-US">
                  <a:latin typeface="Times New Roman" pitchFamily="18" charset="0"/>
                </a:endParaRPr>
              </a:p>
            </p:txBody>
          </p:sp>
          <p:sp>
            <p:nvSpPr>
              <p:cNvPr id="37926" name="Rectangle 30"/>
              <p:cNvSpPr>
                <a:spLocks noChangeArrowheads="1"/>
              </p:cNvSpPr>
              <p:nvPr/>
            </p:nvSpPr>
            <p:spPr bwMode="auto">
              <a:xfrm>
                <a:off x="815" y="384"/>
                <a:ext cx="243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1" name="Group 33"/>
            <p:cNvGrpSpPr>
              <a:grpSpLocks/>
            </p:cNvGrpSpPr>
            <p:nvPr/>
          </p:nvGrpSpPr>
          <p:grpSpPr bwMode="auto">
            <a:xfrm>
              <a:off x="3250" y="384"/>
              <a:ext cx="1783" cy="460"/>
              <a:chOff x="3250" y="384"/>
              <a:chExt cx="1783" cy="460"/>
            </a:xfrm>
          </p:grpSpPr>
          <p:sp>
            <p:nvSpPr>
              <p:cNvPr id="37923" name="Rectangle 14"/>
              <p:cNvSpPr>
                <a:spLocks noChangeArrowheads="1"/>
              </p:cNvSpPr>
              <p:nvPr/>
            </p:nvSpPr>
            <p:spPr bwMode="auto">
              <a:xfrm>
                <a:off x="3293" y="384"/>
                <a:ext cx="1697"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endParaRPr lang="zh-CN" altLang="en-US">
                  <a:latin typeface="Times New Roman" pitchFamily="18" charset="0"/>
                </a:endParaRPr>
              </a:p>
            </p:txBody>
          </p:sp>
          <p:sp>
            <p:nvSpPr>
              <p:cNvPr id="37924" name="Rectangle 32"/>
              <p:cNvSpPr>
                <a:spLocks noChangeArrowheads="1"/>
              </p:cNvSpPr>
              <p:nvPr/>
            </p:nvSpPr>
            <p:spPr bwMode="auto">
              <a:xfrm>
                <a:off x="3250" y="384"/>
                <a:ext cx="1783"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2" name="Group 35"/>
            <p:cNvGrpSpPr>
              <a:grpSpLocks/>
            </p:cNvGrpSpPr>
            <p:nvPr/>
          </p:nvGrpSpPr>
          <p:grpSpPr bwMode="auto">
            <a:xfrm>
              <a:off x="0" y="844"/>
              <a:ext cx="815" cy="460"/>
              <a:chOff x="0" y="844"/>
              <a:chExt cx="815" cy="460"/>
            </a:xfrm>
          </p:grpSpPr>
          <p:sp>
            <p:nvSpPr>
              <p:cNvPr id="37921" name="Rectangle 15"/>
              <p:cNvSpPr>
                <a:spLocks noChangeArrowheads="1"/>
              </p:cNvSpPr>
              <p:nvPr/>
            </p:nvSpPr>
            <p:spPr bwMode="auto">
              <a:xfrm>
                <a:off x="43" y="844"/>
                <a:ext cx="72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12月</a:t>
                </a:r>
                <a:r>
                  <a:rPr lang="zh-CN" altLang="en-US"/>
                  <a:t>1</a:t>
                </a:r>
                <a:r>
                  <a:rPr lang="zh-CN" altLang="en-US">
                    <a:latin typeface="Times New Roman" pitchFamily="18" charset="0"/>
                  </a:rPr>
                  <a:t>日</a:t>
                </a:r>
              </a:p>
            </p:txBody>
          </p:sp>
          <p:sp>
            <p:nvSpPr>
              <p:cNvPr id="37922" name="Rectangle 34"/>
              <p:cNvSpPr>
                <a:spLocks noChangeArrowheads="1"/>
              </p:cNvSpPr>
              <p:nvPr/>
            </p:nvSpPr>
            <p:spPr bwMode="auto">
              <a:xfrm>
                <a:off x="0" y="844"/>
                <a:ext cx="81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3" name="Group 37"/>
            <p:cNvGrpSpPr>
              <a:grpSpLocks/>
            </p:cNvGrpSpPr>
            <p:nvPr/>
          </p:nvGrpSpPr>
          <p:grpSpPr bwMode="auto">
            <a:xfrm>
              <a:off x="815" y="844"/>
              <a:ext cx="2435" cy="460"/>
              <a:chOff x="815" y="844"/>
              <a:chExt cx="2435" cy="460"/>
            </a:xfrm>
          </p:grpSpPr>
          <p:sp>
            <p:nvSpPr>
              <p:cNvPr id="37919" name="Rectangle 16"/>
              <p:cNvSpPr>
                <a:spLocks noChangeArrowheads="1"/>
              </p:cNvSpPr>
              <p:nvPr/>
            </p:nvSpPr>
            <p:spPr bwMode="auto">
              <a:xfrm>
                <a:off x="858" y="844"/>
                <a:ext cx="234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把</a:t>
                </a:r>
                <a:r>
                  <a:rPr lang="zh-CN" altLang="en-US"/>
                  <a:t>800</a:t>
                </a:r>
                <a:r>
                  <a:rPr lang="zh-CN" altLang="en-US">
                    <a:latin typeface="Times New Roman" pitchFamily="18" charset="0"/>
                  </a:rPr>
                  <a:t>万美元存入银行，利率为</a:t>
                </a:r>
                <a:r>
                  <a:rPr lang="zh-CN" altLang="en-US"/>
                  <a:t>2%</a:t>
                </a:r>
                <a:endParaRPr lang="zh-CN" altLang="en-US">
                  <a:latin typeface="Times New Roman" pitchFamily="18" charset="0"/>
                </a:endParaRPr>
              </a:p>
            </p:txBody>
          </p:sp>
          <p:sp>
            <p:nvSpPr>
              <p:cNvPr id="37920" name="Rectangle 36"/>
              <p:cNvSpPr>
                <a:spLocks noChangeArrowheads="1"/>
              </p:cNvSpPr>
              <p:nvPr/>
            </p:nvSpPr>
            <p:spPr bwMode="auto">
              <a:xfrm>
                <a:off x="815" y="844"/>
                <a:ext cx="243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4" name="Group 39"/>
            <p:cNvGrpSpPr>
              <a:grpSpLocks/>
            </p:cNvGrpSpPr>
            <p:nvPr/>
          </p:nvGrpSpPr>
          <p:grpSpPr bwMode="auto">
            <a:xfrm>
              <a:off x="3250" y="844"/>
              <a:ext cx="1783" cy="460"/>
              <a:chOff x="3250" y="844"/>
              <a:chExt cx="1783" cy="460"/>
            </a:xfrm>
          </p:grpSpPr>
          <p:sp>
            <p:nvSpPr>
              <p:cNvPr id="37917" name="Rectangle 17"/>
              <p:cNvSpPr>
                <a:spLocks noChangeArrowheads="1"/>
              </p:cNvSpPr>
              <p:nvPr/>
            </p:nvSpPr>
            <p:spPr bwMode="auto">
              <a:xfrm>
                <a:off x="3293" y="844"/>
                <a:ext cx="1697"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卖出</a:t>
                </a:r>
                <a:r>
                  <a:rPr lang="zh-CN" altLang="en-US"/>
                  <a:t>8</a:t>
                </a:r>
                <a:r>
                  <a:rPr lang="zh-CN" altLang="en-US">
                    <a:latin typeface="Times New Roman" pitchFamily="18" charset="0"/>
                  </a:rPr>
                  <a:t>份</a:t>
                </a:r>
                <a:r>
                  <a:rPr lang="zh-CN" altLang="en-US"/>
                  <a:t>12</a:t>
                </a:r>
                <a:r>
                  <a:rPr lang="zh-CN" altLang="en-US">
                    <a:latin typeface="Times New Roman" pitchFamily="18" charset="0"/>
                  </a:rPr>
                  <a:t>月份到期的</a:t>
                </a:r>
                <a:r>
                  <a:rPr lang="zh-CN" altLang="en-US"/>
                  <a:t>3</a:t>
                </a:r>
                <a:r>
                  <a:rPr lang="zh-CN" altLang="en-US">
                    <a:latin typeface="Times New Roman" pitchFamily="18" charset="0"/>
                  </a:rPr>
                  <a:t>个月利率期货合约（收益率为</a:t>
                </a:r>
                <a:r>
                  <a:rPr lang="zh-CN" altLang="en-US"/>
                  <a:t>2%</a:t>
                </a:r>
                <a:r>
                  <a:rPr lang="zh-CN" altLang="en-US">
                    <a:latin typeface="Times New Roman" pitchFamily="18" charset="0"/>
                  </a:rPr>
                  <a:t>）</a:t>
                </a:r>
              </a:p>
            </p:txBody>
          </p:sp>
          <p:sp>
            <p:nvSpPr>
              <p:cNvPr id="37918" name="Rectangle 38"/>
              <p:cNvSpPr>
                <a:spLocks noChangeArrowheads="1"/>
              </p:cNvSpPr>
              <p:nvPr/>
            </p:nvSpPr>
            <p:spPr bwMode="auto">
              <a:xfrm>
                <a:off x="3250" y="844"/>
                <a:ext cx="1783"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5" name="Group 41"/>
            <p:cNvGrpSpPr>
              <a:grpSpLocks/>
            </p:cNvGrpSpPr>
            <p:nvPr/>
          </p:nvGrpSpPr>
          <p:grpSpPr bwMode="auto">
            <a:xfrm>
              <a:off x="0" y="1304"/>
              <a:ext cx="815" cy="834"/>
              <a:chOff x="0" y="1304"/>
              <a:chExt cx="815" cy="834"/>
            </a:xfrm>
          </p:grpSpPr>
          <p:sp>
            <p:nvSpPr>
              <p:cNvPr id="37915" name="Rectangle 18"/>
              <p:cNvSpPr>
                <a:spLocks noChangeArrowheads="1"/>
              </p:cNvSpPr>
              <p:nvPr/>
            </p:nvSpPr>
            <p:spPr bwMode="auto">
              <a:xfrm>
                <a:off x="43" y="1304"/>
                <a:ext cx="729" cy="83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结果</a:t>
                </a:r>
              </a:p>
            </p:txBody>
          </p:sp>
          <p:sp>
            <p:nvSpPr>
              <p:cNvPr id="37916" name="Rectangle 40"/>
              <p:cNvSpPr>
                <a:spLocks noChangeArrowheads="1"/>
              </p:cNvSpPr>
              <p:nvPr/>
            </p:nvSpPr>
            <p:spPr bwMode="auto">
              <a:xfrm>
                <a:off x="0" y="1304"/>
                <a:ext cx="815" cy="83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6" name="Group 43"/>
            <p:cNvGrpSpPr>
              <a:grpSpLocks/>
            </p:cNvGrpSpPr>
            <p:nvPr/>
          </p:nvGrpSpPr>
          <p:grpSpPr bwMode="auto">
            <a:xfrm>
              <a:off x="815" y="1304"/>
              <a:ext cx="2435" cy="374"/>
              <a:chOff x="815" y="1304"/>
              <a:chExt cx="2435" cy="374"/>
            </a:xfrm>
          </p:grpSpPr>
          <p:sp>
            <p:nvSpPr>
              <p:cNvPr id="37913" name="Rectangle 19"/>
              <p:cNvSpPr>
                <a:spLocks noChangeArrowheads="1"/>
              </p:cNvSpPr>
              <p:nvPr/>
            </p:nvSpPr>
            <p:spPr bwMode="auto">
              <a:xfrm>
                <a:off x="858" y="1304"/>
                <a:ext cx="2349"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损失</a:t>
                </a:r>
                <a:r>
                  <a:rPr lang="zh-CN" altLang="en-US"/>
                  <a:t>=800</a:t>
                </a:r>
                <a:r>
                  <a:rPr lang="zh-CN" altLang="en-US">
                    <a:latin typeface="MingLiU" pitchFamily="49" charset="-120"/>
                    <a:ea typeface="MingLiU" pitchFamily="49" charset="-120"/>
                  </a:rPr>
                  <a:t>×</a:t>
                </a:r>
                <a:r>
                  <a:rPr lang="zh-CN" altLang="en-US">
                    <a:latin typeface="Times New Roman" pitchFamily="18" charset="0"/>
                  </a:rPr>
                  <a:t>（</a:t>
                </a:r>
                <a:r>
                  <a:rPr lang="zh-CN" altLang="en-US"/>
                  <a:t>2.5%-2%</a:t>
                </a:r>
                <a:r>
                  <a:rPr lang="zh-CN" altLang="en-US">
                    <a:latin typeface="Times New Roman" pitchFamily="18" charset="0"/>
                  </a:rPr>
                  <a:t>）</a:t>
                </a:r>
                <a:r>
                  <a:rPr lang="zh-CN" altLang="en-US">
                    <a:latin typeface="MingLiU" pitchFamily="49" charset="-120"/>
                    <a:ea typeface="MingLiU" pitchFamily="49" charset="-120"/>
                  </a:rPr>
                  <a:t>×</a:t>
                </a:r>
                <a:r>
                  <a:rPr lang="zh-CN" altLang="en-US"/>
                  <a:t>92/365=10082</a:t>
                </a:r>
                <a:r>
                  <a:rPr lang="zh-CN" altLang="en-US">
                    <a:latin typeface="Times New Roman" pitchFamily="18" charset="0"/>
                  </a:rPr>
                  <a:t>美元</a:t>
                </a:r>
              </a:p>
            </p:txBody>
          </p:sp>
          <p:sp>
            <p:nvSpPr>
              <p:cNvPr id="37914" name="Rectangle 42"/>
              <p:cNvSpPr>
                <a:spLocks noChangeArrowheads="1"/>
              </p:cNvSpPr>
              <p:nvPr/>
            </p:nvSpPr>
            <p:spPr bwMode="auto">
              <a:xfrm>
                <a:off x="815" y="1304"/>
                <a:ext cx="2435"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7" name="Group 45"/>
            <p:cNvGrpSpPr>
              <a:grpSpLocks/>
            </p:cNvGrpSpPr>
            <p:nvPr/>
          </p:nvGrpSpPr>
          <p:grpSpPr bwMode="auto">
            <a:xfrm>
              <a:off x="3250" y="1304"/>
              <a:ext cx="1783" cy="374"/>
              <a:chOff x="3250" y="1304"/>
              <a:chExt cx="1783" cy="374"/>
            </a:xfrm>
          </p:grpSpPr>
          <p:sp>
            <p:nvSpPr>
              <p:cNvPr id="37911" name="Rectangle 20"/>
              <p:cNvSpPr>
                <a:spLocks noChangeArrowheads="1"/>
              </p:cNvSpPr>
              <p:nvPr/>
            </p:nvSpPr>
            <p:spPr bwMode="auto">
              <a:xfrm>
                <a:off x="3293" y="1304"/>
                <a:ext cx="169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盈利</a:t>
                </a:r>
                <a:r>
                  <a:rPr lang="zh-CN" altLang="en-US"/>
                  <a:t>=8</a:t>
                </a:r>
                <a:r>
                  <a:rPr lang="zh-CN" altLang="en-US">
                    <a:latin typeface="MingLiU" pitchFamily="49" charset="-120"/>
                    <a:ea typeface="MingLiU" pitchFamily="49" charset="-120"/>
                  </a:rPr>
                  <a:t>×1</a:t>
                </a:r>
                <a:r>
                  <a:rPr lang="zh-CN" altLang="en-US"/>
                  <a:t>00</a:t>
                </a:r>
                <a:r>
                  <a:rPr lang="zh-CN" altLang="en-US">
                    <a:latin typeface="MingLiU" pitchFamily="49" charset="-120"/>
                    <a:ea typeface="MingLiU" pitchFamily="49" charset="-120"/>
                  </a:rPr>
                  <a:t>×</a:t>
                </a:r>
                <a:r>
                  <a:rPr lang="zh-CN" altLang="en-US">
                    <a:latin typeface="Times New Roman" pitchFamily="18" charset="0"/>
                  </a:rPr>
                  <a:t>（</a:t>
                </a:r>
                <a:r>
                  <a:rPr lang="zh-CN" altLang="en-US"/>
                  <a:t>2.45%-2%</a:t>
                </a:r>
                <a:r>
                  <a:rPr lang="zh-CN" altLang="en-US">
                    <a:latin typeface="Times New Roman" pitchFamily="18" charset="0"/>
                  </a:rPr>
                  <a:t>）</a:t>
                </a:r>
                <a:r>
                  <a:rPr lang="zh-CN" altLang="en-US">
                    <a:latin typeface="MingLiU" pitchFamily="49" charset="-120"/>
                    <a:ea typeface="MingLiU" pitchFamily="49" charset="-120"/>
                  </a:rPr>
                  <a:t>×</a:t>
                </a:r>
                <a:r>
                  <a:rPr lang="zh-CN" altLang="en-US"/>
                  <a:t>92/365=9074</a:t>
                </a:r>
                <a:r>
                  <a:rPr lang="zh-CN" altLang="en-US">
                    <a:latin typeface="Times New Roman" pitchFamily="18" charset="0"/>
                  </a:rPr>
                  <a:t>美元</a:t>
                </a:r>
              </a:p>
            </p:txBody>
          </p:sp>
          <p:sp>
            <p:nvSpPr>
              <p:cNvPr id="37912" name="Rectangle 44"/>
              <p:cNvSpPr>
                <a:spLocks noChangeArrowheads="1"/>
              </p:cNvSpPr>
              <p:nvPr/>
            </p:nvSpPr>
            <p:spPr bwMode="auto">
              <a:xfrm>
                <a:off x="3250" y="1304"/>
                <a:ext cx="178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7908" name="Group 47"/>
            <p:cNvGrpSpPr>
              <a:grpSpLocks/>
            </p:cNvGrpSpPr>
            <p:nvPr/>
          </p:nvGrpSpPr>
          <p:grpSpPr bwMode="auto">
            <a:xfrm>
              <a:off x="815" y="1678"/>
              <a:ext cx="4218" cy="460"/>
              <a:chOff x="815" y="1678"/>
              <a:chExt cx="4218" cy="460"/>
            </a:xfrm>
          </p:grpSpPr>
          <p:sp>
            <p:nvSpPr>
              <p:cNvPr id="37909" name="Rectangle 21"/>
              <p:cNvSpPr>
                <a:spLocks noChangeArrowheads="1"/>
              </p:cNvSpPr>
              <p:nvPr/>
            </p:nvSpPr>
            <p:spPr bwMode="auto">
              <a:xfrm>
                <a:off x="858" y="1678"/>
                <a:ext cx="4132"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投资者最终损失</a:t>
                </a:r>
                <a:r>
                  <a:rPr lang="zh-CN" altLang="en-US"/>
                  <a:t>=10082</a:t>
                </a:r>
                <a:r>
                  <a:rPr lang="zh-CN" altLang="en-US">
                    <a:latin typeface="Times New Roman" pitchFamily="18" charset="0"/>
                  </a:rPr>
                  <a:t>美元</a:t>
                </a:r>
                <a:r>
                  <a:rPr lang="zh-CN" altLang="en-US"/>
                  <a:t>-9074</a:t>
                </a:r>
                <a:r>
                  <a:rPr lang="zh-CN" altLang="en-US">
                    <a:latin typeface="Times New Roman" pitchFamily="18" charset="0"/>
                  </a:rPr>
                  <a:t>美元</a:t>
                </a:r>
                <a:r>
                  <a:rPr lang="zh-CN" altLang="en-US"/>
                  <a:t>=1008</a:t>
                </a:r>
                <a:r>
                  <a:rPr lang="zh-CN" altLang="en-US">
                    <a:latin typeface="Times New Roman" pitchFamily="18" charset="0"/>
                  </a:rPr>
                  <a:t>美元，</a:t>
                </a:r>
                <a:endParaRPr lang="zh-CN" altLang="en-US"/>
              </a:p>
              <a:p>
                <a:r>
                  <a:rPr lang="zh-CN" altLang="en-US">
                    <a:latin typeface="Times New Roman" pitchFamily="18" charset="0"/>
                  </a:rPr>
                  <a:t>或者说，投资者以</a:t>
                </a:r>
                <a:r>
                  <a:rPr lang="zh-CN" altLang="en-US"/>
                  <a:t>1008</a:t>
                </a:r>
                <a:r>
                  <a:rPr lang="zh-CN" altLang="en-US">
                    <a:latin typeface="Times New Roman" pitchFamily="18" charset="0"/>
                  </a:rPr>
                  <a:t>美元的代价避免了</a:t>
                </a:r>
                <a:r>
                  <a:rPr lang="zh-CN" altLang="en-US"/>
                  <a:t>10082</a:t>
                </a:r>
                <a:r>
                  <a:rPr lang="zh-CN" altLang="en-US">
                    <a:latin typeface="Times New Roman" pitchFamily="18" charset="0"/>
                  </a:rPr>
                  <a:t>美元的可能损失</a:t>
                </a:r>
              </a:p>
            </p:txBody>
          </p:sp>
          <p:sp>
            <p:nvSpPr>
              <p:cNvPr id="37910" name="Rectangle 46"/>
              <p:cNvSpPr>
                <a:spLocks noChangeArrowheads="1"/>
              </p:cNvSpPr>
              <p:nvPr/>
            </p:nvSpPr>
            <p:spPr bwMode="auto">
              <a:xfrm>
                <a:off x="815" y="1678"/>
                <a:ext cx="4218"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37892" name="Rectangle 49"/>
          <p:cNvSpPr>
            <a:spLocks noChangeArrowheads="1"/>
          </p:cNvSpPr>
          <p:nvPr/>
        </p:nvSpPr>
        <p:spPr bwMode="auto">
          <a:xfrm>
            <a:off x="0" y="2133600"/>
            <a:ext cx="9144000" cy="4343400"/>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7893" name="TextBox 1"/>
          <p:cNvSpPr txBox="1">
            <a:spLocks noChangeArrowheads="1"/>
          </p:cNvSpPr>
          <p:nvPr/>
        </p:nvSpPr>
        <p:spPr bwMode="auto">
          <a:xfrm>
            <a:off x="1692275" y="1268413"/>
            <a:ext cx="52562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a:t>表</a:t>
            </a:r>
            <a:r>
              <a:rPr lang="en-US" altLang="zh-CN"/>
              <a:t>11</a:t>
            </a:r>
            <a:r>
              <a:rPr lang="zh-CN" altLang="en-US"/>
              <a:t>.6-1  利率期货多头套期保值</a:t>
            </a:r>
          </a:p>
        </p:txBody>
      </p:sp>
      <p:sp>
        <p:nvSpPr>
          <p:cNvPr id="37894" name="矩形 2"/>
          <p:cNvSpPr>
            <a:spLocks noChangeArrowheads="1"/>
          </p:cNvSpPr>
          <p:nvPr/>
        </p:nvSpPr>
        <p:spPr bwMode="auto">
          <a:xfrm>
            <a:off x="5899150" y="2911475"/>
            <a:ext cx="34258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zh-CN" altLang="zh-CN"/>
              <a:t>买入</a:t>
            </a:r>
            <a:r>
              <a:rPr lang="en-US" altLang="zh-CN"/>
              <a:t>8</a:t>
            </a:r>
            <a:r>
              <a:rPr lang="zh-CN" altLang="zh-CN"/>
              <a:t>份</a:t>
            </a:r>
            <a:r>
              <a:rPr lang="en-US" altLang="zh-CN"/>
              <a:t>12</a:t>
            </a:r>
            <a:r>
              <a:rPr lang="zh-CN" altLang="zh-CN"/>
              <a:t>月份到期的</a:t>
            </a:r>
            <a:r>
              <a:rPr lang="en-US" altLang="zh-CN"/>
              <a:t>3</a:t>
            </a:r>
            <a:r>
              <a:rPr lang="zh-CN" altLang="zh-CN"/>
              <a:t>个月利率期货合约（收益率为</a:t>
            </a:r>
            <a:r>
              <a:rPr lang="en-US" altLang="zh-CN"/>
              <a:t>2.45%</a:t>
            </a:r>
            <a:r>
              <a:rPr lang="zh-CN" altLang="zh-CN"/>
              <a:t>）</a:t>
            </a:r>
            <a:r>
              <a:rPr lang="en-US" altLang="zh-CN"/>
              <a:t>*</a:t>
            </a:r>
            <a:endParaRPr lang="zh-CN" altLang="en-US"/>
          </a:p>
        </p:txBody>
      </p:sp>
      <p:sp>
        <p:nvSpPr>
          <p:cNvPr id="37895" name="TextBox 3"/>
          <p:cNvSpPr txBox="1">
            <a:spLocks noChangeArrowheads="1"/>
          </p:cNvSpPr>
          <p:nvPr/>
        </p:nvSpPr>
        <p:spPr bwMode="auto">
          <a:xfrm>
            <a:off x="611188" y="6464300"/>
            <a:ext cx="7000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注：</a:t>
            </a:r>
            <a:r>
              <a:rPr lang="en-US" altLang="zh-CN"/>
              <a:t>*</a:t>
            </a:r>
            <a:r>
              <a:rPr lang="zh-CN" altLang="zh-CN"/>
              <a:t>一份标准化的短期利率期货合约的面值为</a:t>
            </a:r>
            <a:r>
              <a:rPr lang="en-US" altLang="zh-CN"/>
              <a:t>100</a:t>
            </a:r>
            <a:r>
              <a:rPr lang="zh-CN" altLang="zh-CN"/>
              <a:t>万美元。</a:t>
            </a:r>
          </a:p>
          <a:p>
            <a:pPr algn="l"/>
            <a:endParaRPr lang="zh-CN"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4"/>
          <p:cNvSpPr txBox="1">
            <a:spLocks noChangeArrowheads="1"/>
          </p:cNvSpPr>
          <p:nvPr/>
        </p:nvSpPr>
        <p:spPr bwMode="auto">
          <a:xfrm>
            <a:off x="1143000" y="1773238"/>
            <a:ext cx="7543800" cy="24923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50000"/>
              </a:lnSpc>
              <a:spcBef>
                <a:spcPct val="50000"/>
              </a:spcBef>
            </a:pPr>
            <a:r>
              <a:rPr lang="zh-CN" altLang="en-US" sz="2400" b="1">
                <a:solidFill>
                  <a:srgbClr val="6600CC"/>
                </a:solidFill>
                <a:latin typeface="Times New Roman" pitchFamily="18" charset="0"/>
              </a:rPr>
              <a:t>例</a:t>
            </a:r>
            <a:r>
              <a:rPr lang="en-US" altLang="zh-CN" sz="2400" b="1">
                <a:solidFill>
                  <a:srgbClr val="6600CC"/>
                </a:solidFill>
                <a:latin typeface="Times New Roman" pitchFamily="18" charset="0"/>
              </a:rPr>
              <a:t>2</a:t>
            </a:r>
            <a:r>
              <a:rPr lang="zh-CN" altLang="en-US" sz="2400" b="1">
                <a:solidFill>
                  <a:srgbClr val="6600CC"/>
                </a:solidFill>
                <a:latin typeface="Times New Roman" pitchFamily="18" charset="0"/>
              </a:rPr>
              <a:t>、空头套期保值</a:t>
            </a:r>
          </a:p>
          <a:p>
            <a:pPr algn="just">
              <a:lnSpc>
                <a:spcPct val="150000"/>
              </a:lnSpc>
              <a:spcBef>
                <a:spcPct val="50000"/>
              </a:spcBef>
            </a:pPr>
            <a:r>
              <a:rPr lang="zh-CN" altLang="en-US" sz="2400">
                <a:latin typeface="Times New Roman" pitchFamily="18" charset="0"/>
              </a:rPr>
              <a:t>某投资者拥有</a:t>
            </a:r>
            <a:r>
              <a:rPr lang="zh-CN" altLang="en-US" sz="2400"/>
              <a:t>200</a:t>
            </a:r>
            <a:r>
              <a:rPr lang="zh-CN" altLang="en-US" sz="2400">
                <a:latin typeface="Times New Roman" pitchFamily="18" charset="0"/>
              </a:rPr>
              <a:t>万美元的长期国库券，他预测不久利率会上升，因此他利用卖出利率期货合约进行套期保值。具体操作及结果如表</a:t>
            </a:r>
            <a:r>
              <a:rPr lang="en-US" altLang="zh-CN" sz="2400">
                <a:latin typeface="Times New Roman" pitchFamily="18" charset="0"/>
              </a:rPr>
              <a:t>11.6-2</a:t>
            </a:r>
            <a:r>
              <a:rPr lang="zh-CN" altLang="en-US" sz="2400">
                <a:latin typeface="Times New Roman" pitchFamily="18" charset="0"/>
              </a:rPr>
              <a:t>所示。</a:t>
            </a:r>
            <a:endParaRPr lang="zh-CN" altLang="en-US" sz="2400"/>
          </a:p>
        </p:txBody>
      </p:sp>
      <p:sp>
        <p:nvSpPr>
          <p:cNvPr id="643077"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8" name="Group 46"/>
          <p:cNvGrpSpPr>
            <a:grpSpLocks/>
          </p:cNvGrpSpPr>
          <p:nvPr/>
        </p:nvGrpSpPr>
        <p:grpSpPr bwMode="auto">
          <a:xfrm>
            <a:off x="895350" y="1801813"/>
            <a:ext cx="7999413" cy="4419600"/>
            <a:chOff x="-3" y="381"/>
            <a:chExt cx="5039" cy="2144"/>
          </a:xfrm>
        </p:grpSpPr>
        <p:grpSp>
          <p:nvGrpSpPr>
            <p:cNvPr id="39942" name="Group 44"/>
            <p:cNvGrpSpPr>
              <a:grpSpLocks/>
            </p:cNvGrpSpPr>
            <p:nvPr/>
          </p:nvGrpSpPr>
          <p:grpSpPr bwMode="auto">
            <a:xfrm>
              <a:off x="0" y="384"/>
              <a:ext cx="5033" cy="2138"/>
              <a:chOff x="0" y="384"/>
              <a:chExt cx="5033" cy="2138"/>
            </a:xfrm>
          </p:grpSpPr>
          <p:grpSp>
            <p:nvGrpSpPr>
              <p:cNvPr id="39944" name="Group 19"/>
              <p:cNvGrpSpPr>
                <a:grpSpLocks/>
              </p:cNvGrpSpPr>
              <p:nvPr/>
            </p:nvGrpSpPr>
            <p:grpSpPr bwMode="auto">
              <a:xfrm>
                <a:off x="0" y="384"/>
                <a:ext cx="815" cy="384"/>
                <a:chOff x="0" y="384"/>
                <a:chExt cx="815" cy="384"/>
              </a:xfrm>
            </p:grpSpPr>
            <p:sp>
              <p:nvSpPr>
                <p:cNvPr id="39981" name="Rectangle 5"/>
                <p:cNvSpPr>
                  <a:spLocks noChangeArrowheads="1"/>
                </p:cNvSpPr>
                <p:nvPr/>
              </p:nvSpPr>
              <p:spPr bwMode="auto">
                <a:xfrm>
                  <a:off x="43" y="384"/>
                  <a:ext cx="72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39982" name="Rectangle 18"/>
                <p:cNvSpPr>
                  <a:spLocks noChangeArrowheads="1"/>
                </p:cNvSpPr>
                <p:nvPr/>
              </p:nvSpPr>
              <p:spPr bwMode="auto">
                <a:xfrm>
                  <a:off x="0" y="384"/>
                  <a:ext cx="81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45" name="Group 21"/>
              <p:cNvGrpSpPr>
                <a:grpSpLocks/>
              </p:cNvGrpSpPr>
              <p:nvPr/>
            </p:nvGrpSpPr>
            <p:grpSpPr bwMode="auto">
              <a:xfrm>
                <a:off x="815" y="384"/>
                <a:ext cx="2435" cy="384"/>
                <a:chOff x="815" y="384"/>
                <a:chExt cx="2435" cy="384"/>
              </a:xfrm>
            </p:grpSpPr>
            <p:sp>
              <p:nvSpPr>
                <p:cNvPr id="39979" name="Rectangle 6"/>
                <p:cNvSpPr>
                  <a:spLocks noChangeArrowheads="1"/>
                </p:cNvSpPr>
                <p:nvPr/>
              </p:nvSpPr>
              <p:spPr bwMode="auto">
                <a:xfrm>
                  <a:off x="858" y="384"/>
                  <a:ext cx="234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现货市场</a:t>
                  </a:r>
                </a:p>
              </p:txBody>
            </p:sp>
            <p:sp>
              <p:nvSpPr>
                <p:cNvPr id="39980" name="Rectangle 20"/>
                <p:cNvSpPr>
                  <a:spLocks noChangeArrowheads="1"/>
                </p:cNvSpPr>
                <p:nvPr/>
              </p:nvSpPr>
              <p:spPr bwMode="auto">
                <a:xfrm>
                  <a:off x="815" y="384"/>
                  <a:ext cx="243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46" name="Group 23"/>
              <p:cNvGrpSpPr>
                <a:grpSpLocks/>
              </p:cNvGrpSpPr>
              <p:nvPr/>
            </p:nvGrpSpPr>
            <p:grpSpPr bwMode="auto">
              <a:xfrm>
                <a:off x="3250" y="384"/>
                <a:ext cx="1783" cy="384"/>
                <a:chOff x="3250" y="384"/>
                <a:chExt cx="1783" cy="384"/>
              </a:xfrm>
            </p:grpSpPr>
            <p:sp>
              <p:nvSpPr>
                <p:cNvPr id="39977" name="Rectangle 7"/>
                <p:cNvSpPr>
                  <a:spLocks noChangeArrowheads="1"/>
                </p:cNvSpPr>
                <p:nvPr/>
              </p:nvSpPr>
              <p:spPr bwMode="auto">
                <a:xfrm>
                  <a:off x="3293" y="384"/>
                  <a:ext cx="1697"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期货市场</a:t>
                  </a:r>
                </a:p>
              </p:txBody>
            </p:sp>
            <p:sp>
              <p:nvSpPr>
                <p:cNvPr id="39978" name="Rectangle 22"/>
                <p:cNvSpPr>
                  <a:spLocks noChangeArrowheads="1"/>
                </p:cNvSpPr>
                <p:nvPr/>
              </p:nvSpPr>
              <p:spPr bwMode="auto">
                <a:xfrm>
                  <a:off x="3250" y="384"/>
                  <a:ext cx="1783"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47" name="Group 25"/>
              <p:cNvGrpSpPr>
                <a:grpSpLocks/>
              </p:cNvGrpSpPr>
              <p:nvPr/>
            </p:nvGrpSpPr>
            <p:grpSpPr bwMode="auto">
              <a:xfrm>
                <a:off x="0" y="768"/>
                <a:ext cx="815" cy="460"/>
                <a:chOff x="0" y="768"/>
                <a:chExt cx="815" cy="460"/>
              </a:xfrm>
            </p:grpSpPr>
            <p:sp>
              <p:nvSpPr>
                <p:cNvPr id="39975" name="Rectangle 8"/>
                <p:cNvSpPr>
                  <a:spLocks noChangeArrowheads="1"/>
                </p:cNvSpPr>
                <p:nvPr/>
              </p:nvSpPr>
              <p:spPr bwMode="auto">
                <a:xfrm>
                  <a:off x="43" y="768"/>
                  <a:ext cx="72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3月份</a:t>
                  </a:r>
                </a:p>
              </p:txBody>
            </p:sp>
            <p:sp>
              <p:nvSpPr>
                <p:cNvPr id="39976" name="Rectangle 24"/>
                <p:cNvSpPr>
                  <a:spLocks noChangeArrowheads="1"/>
                </p:cNvSpPr>
                <p:nvPr/>
              </p:nvSpPr>
              <p:spPr bwMode="auto">
                <a:xfrm>
                  <a:off x="0" y="768"/>
                  <a:ext cx="81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48" name="Group 27"/>
              <p:cNvGrpSpPr>
                <a:grpSpLocks/>
              </p:cNvGrpSpPr>
              <p:nvPr/>
            </p:nvGrpSpPr>
            <p:grpSpPr bwMode="auto">
              <a:xfrm>
                <a:off x="815" y="768"/>
                <a:ext cx="2435" cy="460"/>
                <a:chOff x="815" y="768"/>
                <a:chExt cx="2435" cy="460"/>
              </a:xfrm>
            </p:grpSpPr>
            <p:sp>
              <p:nvSpPr>
                <p:cNvPr id="39973" name="Rectangle 9"/>
                <p:cNvSpPr>
                  <a:spLocks noChangeArrowheads="1"/>
                </p:cNvSpPr>
                <p:nvPr/>
              </p:nvSpPr>
              <p:spPr bwMode="auto">
                <a:xfrm>
                  <a:off x="858" y="768"/>
                  <a:ext cx="234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持有</a:t>
                  </a:r>
                  <a:r>
                    <a:rPr lang="zh-CN" altLang="en-US"/>
                    <a:t>200</a:t>
                  </a:r>
                  <a:r>
                    <a:rPr lang="zh-CN" altLang="en-US">
                      <a:latin typeface="Times New Roman" pitchFamily="18" charset="0"/>
                    </a:rPr>
                    <a:t>万美元长期国库券，市场价值</a:t>
                  </a:r>
                  <a:r>
                    <a:rPr lang="zh-CN" altLang="en-US"/>
                    <a:t>198</a:t>
                  </a:r>
                  <a:r>
                    <a:rPr lang="zh-CN" altLang="en-US">
                      <a:latin typeface="Times New Roman" pitchFamily="18" charset="0"/>
                    </a:rPr>
                    <a:t>万美元</a:t>
                  </a:r>
                </a:p>
              </p:txBody>
            </p:sp>
            <p:sp>
              <p:nvSpPr>
                <p:cNvPr id="39974" name="Rectangle 26"/>
                <p:cNvSpPr>
                  <a:spLocks noChangeArrowheads="1"/>
                </p:cNvSpPr>
                <p:nvPr/>
              </p:nvSpPr>
              <p:spPr bwMode="auto">
                <a:xfrm>
                  <a:off x="815" y="768"/>
                  <a:ext cx="243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49" name="Group 29"/>
              <p:cNvGrpSpPr>
                <a:grpSpLocks/>
              </p:cNvGrpSpPr>
              <p:nvPr/>
            </p:nvGrpSpPr>
            <p:grpSpPr bwMode="auto">
              <a:xfrm>
                <a:off x="3250" y="768"/>
                <a:ext cx="1783" cy="460"/>
                <a:chOff x="3250" y="768"/>
                <a:chExt cx="1783" cy="460"/>
              </a:xfrm>
            </p:grpSpPr>
            <p:sp>
              <p:nvSpPr>
                <p:cNvPr id="39971" name="Rectangle 10"/>
                <p:cNvSpPr>
                  <a:spLocks noChangeArrowheads="1"/>
                </p:cNvSpPr>
                <p:nvPr/>
              </p:nvSpPr>
              <p:spPr bwMode="auto">
                <a:xfrm>
                  <a:off x="3293" y="768"/>
                  <a:ext cx="1697"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按总值</a:t>
                  </a:r>
                  <a:r>
                    <a:rPr lang="zh-CN" altLang="en-US"/>
                    <a:t>185</a:t>
                  </a:r>
                  <a:r>
                    <a:rPr lang="zh-CN" altLang="en-US">
                      <a:latin typeface="Times New Roman" pitchFamily="18" charset="0"/>
                    </a:rPr>
                    <a:t>万美元卖出</a:t>
                  </a:r>
                  <a:r>
                    <a:rPr lang="zh-CN" altLang="en-US"/>
                    <a:t>20</a:t>
                  </a:r>
                  <a:r>
                    <a:rPr lang="zh-CN" altLang="en-US">
                      <a:latin typeface="Times New Roman" pitchFamily="18" charset="0"/>
                    </a:rPr>
                    <a:t>份长期国库券</a:t>
                  </a:r>
                  <a:r>
                    <a:rPr lang="zh-CN" altLang="en-US"/>
                    <a:t>7</a:t>
                  </a:r>
                  <a:r>
                    <a:rPr lang="zh-CN" altLang="en-US">
                      <a:latin typeface="Times New Roman" pitchFamily="18" charset="0"/>
                    </a:rPr>
                    <a:t>月份到期的期货合约</a:t>
                  </a:r>
                  <a:r>
                    <a:rPr lang="zh-CN" altLang="en-US"/>
                    <a:t>*</a:t>
                  </a:r>
                  <a:endParaRPr lang="zh-CN" altLang="en-US">
                    <a:latin typeface="Times New Roman" pitchFamily="18" charset="0"/>
                  </a:endParaRPr>
                </a:p>
              </p:txBody>
            </p:sp>
            <p:sp>
              <p:nvSpPr>
                <p:cNvPr id="39972" name="Rectangle 28"/>
                <p:cNvSpPr>
                  <a:spLocks noChangeArrowheads="1"/>
                </p:cNvSpPr>
                <p:nvPr/>
              </p:nvSpPr>
              <p:spPr bwMode="auto">
                <a:xfrm>
                  <a:off x="3250" y="768"/>
                  <a:ext cx="1783"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0" name="Group 31"/>
              <p:cNvGrpSpPr>
                <a:grpSpLocks/>
              </p:cNvGrpSpPr>
              <p:nvPr/>
            </p:nvGrpSpPr>
            <p:grpSpPr bwMode="auto">
              <a:xfrm>
                <a:off x="0" y="1228"/>
                <a:ext cx="815" cy="460"/>
                <a:chOff x="0" y="1228"/>
                <a:chExt cx="815" cy="460"/>
              </a:xfrm>
            </p:grpSpPr>
            <p:sp>
              <p:nvSpPr>
                <p:cNvPr id="39969" name="Rectangle 11"/>
                <p:cNvSpPr>
                  <a:spLocks noChangeArrowheads="1"/>
                </p:cNvSpPr>
                <p:nvPr/>
              </p:nvSpPr>
              <p:spPr bwMode="auto">
                <a:xfrm>
                  <a:off x="43" y="1228"/>
                  <a:ext cx="72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6月份</a:t>
                  </a:r>
                </a:p>
              </p:txBody>
            </p:sp>
            <p:sp>
              <p:nvSpPr>
                <p:cNvPr id="39970" name="Rectangle 30"/>
                <p:cNvSpPr>
                  <a:spLocks noChangeArrowheads="1"/>
                </p:cNvSpPr>
                <p:nvPr/>
              </p:nvSpPr>
              <p:spPr bwMode="auto">
                <a:xfrm>
                  <a:off x="0" y="1228"/>
                  <a:ext cx="81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1" name="Group 33"/>
              <p:cNvGrpSpPr>
                <a:grpSpLocks/>
              </p:cNvGrpSpPr>
              <p:nvPr/>
            </p:nvGrpSpPr>
            <p:grpSpPr bwMode="auto">
              <a:xfrm>
                <a:off x="815" y="1228"/>
                <a:ext cx="2435" cy="460"/>
                <a:chOff x="815" y="1228"/>
                <a:chExt cx="2435" cy="460"/>
              </a:xfrm>
            </p:grpSpPr>
            <p:sp>
              <p:nvSpPr>
                <p:cNvPr id="39967" name="Rectangle 12"/>
                <p:cNvSpPr>
                  <a:spLocks noChangeArrowheads="1"/>
                </p:cNvSpPr>
                <p:nvPr/>
              </p:nvSpPr>
              <p:spPr bwMode="auto">
                <a:xfrm>
                  <a:off x="858" y="1228"/>
                  <a:ext cx="234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长期国库券市场价值跌至</a:t>
                  </a:r>
                  <a:r>
                    <a:rPr lang="zh-CN" altLang="en-US"/>
                    <a:t>190</a:t>
                  </a:r>
                  <a:r>
                    <a:rPr lang="zh-CN" altLang="en-US">
                      <a:latin typeface="Times New Roman" pitchFamily="18" charset="0"/>
                    </a:rPr>
                    <a:t>万美元</a:t>
                  </a:r>
                </a:p>
              </p:txBody>
            </p:sp>
            <p:sp>
              <p:nvSpPr>
                <p:cNvPr id="39968" name="Rectangle 32"/>
                <p:cNvSpPr>
                  <a:spLocks noChangeArrowheads="1"/>
                </p:cNvSpPr>
                <p:nvPr/>
              </p:nvSpPr>
              <p:spPr bwMode="auto">
                <a:xfrm>
                  <a:off x="815" y="1228"/>
                  <a:ext cx="243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2" name="Group 35"/>
              <p:cNvGrpSpPr>
                <a:grpSpLocks/>
              </p:cNvGrpSpPr>
              <p:nvPr/>
            </p:nvGrpSpPr>
            <p:grpSpPr bwMode="auto">
              <a:xfrm>
                <a:off x="3250" y="1228"/>
                <a:ext cx="1783" cy="460"/>
                <a:chOff x="3250" y="1228"/>
                <a:chExt cx="1783" cy="460"/>
              </a:xfrm>
            </p:grpSpPr>
            <p:sp>
              <p:nvSpPr>
                <p:cNvPr id="39965" name="Rectangle 13"/>
                <p:cNvSpPr>
                  <a:spLocks noChangeArrowheads="1"/>
                </p:cNvSpPr>
                <p:nvPr/>
              </p:nvSpPr>
              <p:spPr bwMode="auto">
                <a:xfrm>
                  <a:off x="3293" y="1228"/>
                  <a:ext cx="1697"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按总值</a:t>
                  </a:r>
                  <a:r>
                    <a:rPr lang="zh-CN" altLang="en-US"/>
                    <a:t>175</a:t>
                  </a:r>
                  <a:r>
                    <a:rPr lang="zh-CN" altLang="en-US">
                      <a:latin typeface="Times New Roman" pitchFamily="18" charset="0"/>
                    </a:rPr>
                    <a:t>万美元买入</a:t>
                  </a:r>
                  <a:r>
                    <a:rPr lang="zh-CN" altLang="en-US"/>
                    <a:t>20</a:t>
                  </a:r>
                  <a:r>
                    <a:rPr lang="zh-CN" altLang="en-US">
                      <a:latin typeface="Times New Roman" pitchFamily="18" charset="0"/>
                    </a:rPr>
                    <a:t>份长期国库券</a:t>
                  </a:r>
                  <a:r>
                    <a:rPr lang="zh-CN" altLang="en-US"/>
                    <a:t>7</a:t>
                  </a:r>
                  <a:r>
                    <a:rPr lang="zh-CN" altLang="en-US">
                      <a:latin typeface="Times New Roman" pitchFamily="18" charset="0"/>
                    </a:rPr>
                    <a:t>月份到期的期货合约</a:t>
                  </a:r>
                </a:p>
              </p:txBody>
            </p:sp>
            <p:sp>
              <p:nvSpPr>
                <p:cNvPr id="39966" name="Rectangle 34"/>
                <p:cNvSpPr>
                  <a:spLocks noChangeArrowheads="1"/>
                </p:cNvSpPr>
                <p:nvPr/>
              </p:nvSpPr>
              <p:spPr bwMode="auto">
                <a:xfrm>
                  <a:off x="3250" y="1228"/>
                  <a:ext cx="1783"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3" name="Group 37"/>
              <p:cNvGrpSpPr>
                <a:grpSpLocks/>
              </p:cNvGrpSpPr>
              <p:nvPr/>
            </p:nvGrpSpPr>
            <p:grpSpPr bwMode="auto">
              <a:xfrm>
                <a:off x="0" y="1688"/>
                <a:ext cx="815" cy="834"/>
                <a:chOff x="0" y="1688"/>
                <a:chExt cx="815" cy="834"/>
              </a:xfrm>
            </p:grpSpPr>
            <p:sp>
              <p:nvSpPr>
                <p:cNvPr id="39963" name="Rectangle 14"/>
                <p:cNvSpPr>
                  <a:spLocks noChangeArrowheads="1"/>
                </p:cNvSpPr>
                <p:nvPr/>
              </p:nvSpPr>
              <p:spPr bwMode="auto">
                <a:xfrm>
                  <a:off x="43" y="1688"/>
                  <a:ext cx="729" cy="83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结果</a:t>
                  </a:r>
                </a:p>
              </p:txBody>
            </p:sp>
            <p:sp>
              <p:nvSpPr>
                <p:cNvPr id="39964" name="Rectangle 36"/>
                <p:cNvSpPr>
                  <a:spLocks noChangeArrowheads="1"/>
                </p:cNvSpPr>
                <p:nvPr/>
              </p:nvSpPr>
              <p:spPr bwMode="auto">
                <a:xfrm>
                  <a:off x="0" y="1688"/>
                  <a:ext cx="815" cy="83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4" name="Group 39"/>
              <p:cNvGrpSpPr>
                <a:grpSpLocks/>
              </p:cNvGrpSpPr>
              <p:nvPr/>
            </p:nvGrpSpPr>
            <p:grpSpPr bwMode="auto">
              <a:xfrm>
                <a:off x="815" y="1688"/>
                <a:ext cx="2435" cy="374"/>
                <a:chOff x="815" y="1688"/>
                <a:chExt cx="2435" cy="374"/>
              </a:xfrm>
            </p:grpSpPr>
            <p:sp>
              <p:nvSpPr>
                <p:cNvPr id="39961" name="Rectangle 15"/>
                <p:cNvSpPr>
                  <a:spLocks noChangeArrowheads="1"/>
                </p:cNvSpPr>
                <p:nvPr/>
              </p:nvSpPr>
              <p:spPr bwMode="auto">
                <a:xfrm>
                  <a:off x="858" y="1688"/>
                  <a:ext cx="2349"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损失</a:t>
                  </a:r>
                  <a:r>
                    <a:rPr lang="zh-CN" altLang="en-US"/>
                    <a:t>8</a:t>
                  </a:r>
                  <a:r>
                    <a:rPr lang="zh-CN" altLang="en-US">
                      <a:latin typeface="Times New Roman" pitchFamily="18" charset="0"/>
                    </a:rPr>
                    <a:t>万美元</a:t>
                  </a:r>
                </a:p>
              </p:txBody>
            </p:sp>
            <p:sp>
              <p:nvSpPr>
                <p:cNvPr id="39962" name="Rectangle 38"/>
                <p:cNvSpPr>
                  <a:spLocks noChangeArrowheads="1"/>
                </p:cNvSpPr>
                <p:nvPr/>
              </p:nvSpPr>
              <p:spPr bwMode="auto">
                <a:xfrm>
                  <a:off x="815" y="1688"/>
                  <a:ext cx="2435"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5" name="Group 41"/>
              <p:cNvGrpSpPr>
                <a:grpSpLocks/>
              </p:cNvGrpSpPr>
              <p:nvPr/>
            </p:nvGrpSpPr>
            <p:grpSpPr bwMode="auto">
              <a:xfrm>
                <a:off x="3250" y="1688"/>
                <a:ext cx="1783" cy="374"/>
                <a:chOff x="3250" y="1688"/>
                <a:chExt cx="1783" cy="374"/>
              </a:xfrm>
            </p:grpSpPr>
            <p:sp>
              <p:nvSpPr>
                <p:cNvPr id="39959" name="Rectangle 16"/>
                <p:cNvSpPr>
                  <a:spLocks noChangeArrowheads="1"/>
                </p:cNvSpPr>
                <p:nvPr/>
              </p:nvSpPr>
              <p:spPr bwMode="auto">
                <a:xfrm>
                  <a:off x="3293" y="1688"/>
                  <a:ext cx="169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盈利</a:t>
                  </a:r>
                  <a:r>
                    <a:rPr lang="zh-CN" altLang="en-US"/>
                    <a:t>10</a:t>
                  </a:r>
                  <a:r>
                    <a:rPr lang="zh-CN" altLang="en-US">
                      <a:latin typeface="Times New Roman" pitchFamily="18" charset="0"/>
                    </a:rPr>
                    <a:t>万美元</a:t>
                  </a:r>
                </a:p>
              </p:txBody>
            </p:sp>
            <p:sp>
              <p:nvSpPr>
                <p:cNvPr id="39960" name="Rectangle 40"/>
                <p:cNvSpPr>
                  <a:spLocks noChangeArrowheads="1"/>
                </p:cNvSpPr>
                <p:nvPr/>
              </p:nvSpPr>
              <p:spPr bwMode="auto">
                <a:xfrm>
                  <a:off x="3250" y="1688"/>
                  <a:ext cx="178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39956" name="Group 43"/>
              <p:cNvGrpSpPr>
                <a:grpSpLocks/>
              </p:cNvGrpSpPr>
              <p:nvPr/>
            </p:nvGrpSpPr>
            <p:grpSpPr bwMode="auto">
              <a:xfrm>
                <a:off x="815" y="2062"/>
                <a:ext cx="4218" cy="460"/>
                <a:chOff x="815" y="2062"/>
                <a:chExt cx="4218" cy="460"/>
              </a:xfrm>
            </p:grpSpPr>
            <p:sp>
              <p:nvSpPr>
                <p:cNvPr id="39957" name="Rectangle 17"/>
                <p:cNvSpPr>
                  <a:spLocks noChangeArrowheads="1"/>
                </p:cNvSpPr>
                <p:nvPr/>
              </p:nvSpPr>
              <p:spPr bwMode="auto">
                <a:xfrm>
                  <a:off x="858" y="2062"/>
                  <a:ext cx="4132"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投资者最终盈利</a:t>
                  </a:r>
                  <a:r>
                    <a:rPr lang="zh-CN" altLang="en-US"/>
                    <a:t>=10</a:t>
                  </a:r>
                  <a:r>
                    <a:rPr lang="zh-CN" altLang="en-US">
                      <a:latin typeface="Times New Roman" pitchFamily="18" charset="0"/>
                    </a:rPr>
                    <a:t>万美元</a:t>
                  </a:r>
                  <a:r>
                    <a:rPr lang="zh-CN" altLang="en-US"/>
                    <a:t>-8</a:t>
                  </a:r>
                  <a:r>
                    <a:rPr lang="zh-CN" altLang="en-US">
                      <a:latin typeface="Times New Roman" pitchFamily="18" charset="0"/>
                    </a:rPr>
                    <a:t>万美元</a:t>
                  </a:r>
                  <a:r>
                    <a:rPr lang="zh-CN" altLang="en-US"/>
                    <a:t>=2</a:t>
                  </a:r>
                  <a:r>
                    <a:rPr lang="zh-CN" altLang="en-US">
                      <a:latin typeface="Times New Roman" pitchFamily="18" charset="0"/>
                    </a:rPr>
                    <a:t>万美元，</a:t>
                  </a:r>
                  <a:endParaRPr lang="zh-CN" altLang="en-US"/>
                </a:p>
                <a:p>
                  <a:r>
                    <a:rPr lang="zh-CN" altLang="en-US">
                      <a:latin typeface="Times New Roman" pitchFamily="18" charset="0"/>
                    </a:rPr>
                    <a:t>或者说，投资者不仅避免了利率上升可能导致的</a:t>
                  </a:r>
                  <a:r>
                    <a:rPr lang="zh-CN" altLang="en-US"/>
                    <a:t>8</a:t>
                  </a:r>
                  <a:r>
                    <a:rPr lang="zh-CN" altLang="en-US">
                      <a:latin typeface="Times New Roman" pitchFamily="18" charset="0"/>
                    </a:rPr>
                    <a:t>万美元的损失，而且还获得额外</a:t>
                  </a:r>
                  <a:r>
                    <a:rPr lang="zh-CN" altLang="en-US"/>
                    <a:t>2</a:t>
                  </a:r>
                  <a:r>
                    <a:rPr lang="zh-CN" altLang="en-US">
                      <a:latin typeface="Times New Roman" pitchFamily="18" charset="0"/>
                    </a:rPr>
                    <a:t>万美元的收益。</a:t>
                  </a:r>
                </a:p>
              </p:txBody>
            </p:sp>
            <p:sp>
              <p:nvSpPr>
                <p:cNvPr id="39958" name="Rectangle 42"/>
                <p:cNvSpPr>
                  <a:spLocks noChangeArrowheads="1"/>
                </p:cNvSpPr>
                <p:nvPr/>
              </p:nvSpPr>
              <p:spPr bwMode="auto">
                <a:xfrm>
                  <a:off x="815" y="2062"/>
                  <a:ext cx="4218"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39943" name="Rectangle 45"/>
            <p:cNvSpPr>
              <a:spLocks noChangeArrowheads="1"/>
            </p:cNvSpPr>
            <p:nvPr/>
          </p:nvSpPr>
          <p:spPr bwMode="auto">
            <a:xfrm>
              <a:off x="-3" y="381"/>
              <a:ext cx="5039" cy="2144"/>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644143" name="Rectangle 47"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sp>
        <p:nvSpPr>
          <p:cNvPr id="39940" name="TextBox 1"/>
          <p:cNvSpPr txBox="1">
            <a:spLocks noChangeArrowheads="1"/>
          </p:cNvSpPr>
          <p:nvPr/>
        </p:nvSpPr>
        <p:spPr bwMode="auto">
          <a:xfrm>
            <a:off x="2411413" y="1125538"/>
            <a:ext cx="46085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a:latin typeface="Times New Roman" pitchFamily="18" charset="0"/>
              </a:rPr>
              <a:t>表</a:t>
            </a:r>
            <a:r>
              <a:rPr lang="en-US" altLang="zh-CN">
                <a:latin typeface="Times New Roman" pitchFamily="18" charset="0"/>
              </a:rPr>
              <a:t>11.6-2    </a:t>
            </a:r>
            <a:r>
              <a:rPr lang="zh-CN" altLang="en-US">
                <a:latin typeface="Times New Roman" pitchFamily="18" charset="0"/>
              </a:rPr>
              <a:t>利率期货空头套期保值</a:t>
            </a:r>
            <a:endParaRPr lang="zh-CN" altLang="en-US"/>
          </a:p>
        </p:txBody>
      </p:sp>
      <p:sp>
        <p:nvSpPr>
          <p:cNvPr id="39941" name="TextBox 2"/>
          <p:cNvSpPr txBox="1">
            <a:spLocks noChangeArrowheads="1"/>
          </p:cNvSpPr>
          <p:nvPr/>
        </p:nvSpPr>
        <p:spPr bwMode="auto">
          <a:xfrm>
            <a:off x="684213" y="6308725"/>
            <a:ext cx="72723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注：</a:t>
            </a:r>
            <a:r>
              <a:rPr lang="en-US" altLang="zh-CN"/>
              <a:t>*</a:t>
            </a:r>
            <a:r>
              <a:rPr lang="zh-CN" altLang="zh-CN"/>
              <a:t>一份标准化的长期国债期货合约的面值为</a:t>
            </a:r>
            <a:r>
              <a:rPr lang="en-US" altLang="zh-CN"/>
              <a:t>10</a:t>
            </a:r>
            <a:r>
              <a:rPr lang="zh-CN" altLang="zh-CN"/>
              <a:t>万美元。</a:t>
            </a:r>
          </a:p>
          <a:p>
            <a:pPr algn="l"/>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5"/>
          <p:cNvSpPr txBox="1">
            <a:spLocks noChangeArrowheads="1"/>
          </p:cNvSpPr>
          <p:nvPr/>
        </p:nvSpPr>
        <p:spPr bwMode="auto">
          <a:xfrm>
            <a:off x="822325" y="2435225"/>
            <a:ext cx="7788275" cy="3968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endParaRPr lang="zh-CN" altLang="en-US"/>
          </a:p>
        </p:txBody>
      </p:sp>
      <p:sp>
        <p:nvSpPr>
          <p:cNvPr id="645126" name="Text Box 6"/>
          <p:cNvSpPr txBox="1">
            <a:spLocks noChangeArrowheads="1"/>
          </p:cNvSpPr>
          <p:nvPr/>
        </p:nvSpPr>
        <p:spPr bwMode="auto">
          <a:xfrm>
            <a:off x="963613" y="1916113"/>
            <a:ext cx="7467600" cy="426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lnSpc>
                <a:spcPct val="120000"/>
              </a:lnSpc>
              <a:spcBef>
                <a:spcPct val="50000"/>
              </a:spcBef>
              <a:defRPr/>
            </a:pPr>
            <a:r>
              <a:rPr lang="zh-CN" altLang="en-US" sz="2400" dirty="0">
                <a:solidFill>
                  <a:srgbClr val="6600CC"/>
                </a:solidFill>
                <a:effectLst>
                  <a:outerShdw blurRad="38100" dist="38100" dir="2700000" algn="tl">
                    <a:srgbClr val="C0C0C0"/>
                  </a:outerShdw>
                </a:effectLst>
                <a:latin typeface="Times New Roman" pitchFamily="18" charset="0"/>
              </a:rPr>
              <a:t>例</a:t>
            </a:r>
            <a:r>
              <a:rPr lang="en-US" altLang="zh-CN" sz="2400" dirty="0">
                <a:solidFill>
                  <a:srgbClr val="6600CC"/>
                </a:solidFill>
                <a:effectLst>
                  <a:outerShdw blurRad="38100" dist="38100" dir="2700000" algn="tl">
                    <a:srgbClr val="C0C0C0"/>
                  </a:outerShdw>
                </a:effectLst>
                <a:latin typeface="Times New Roman" pitchFamily="18" charset="0"/>
              </a:rPr>
              <a:t>3</a:t>
            </a:r>
            <a:r>
              <a:rPr lang="zh-CN" altLang="en-US" sz="2400" dirty="0">
                <a:solidFill>
                  <a:srgbClr val="6600CC"/>
                </a:solidFill>
                <a:effectLst>
                  <a:outerShdw blurRad="38100" dist="38100" dir="2700000" algn="tl">
                    <a:srgbClr val="C0C0C0"/>
                  </a:outerShdw>
                </a:effectLst>
                <a:latin typeface="Times New Roman" pitchFamily="18" charset="0"/>
              </a:rPr>
              <a:t>、空头套期保值</a:t>
            </a:r>
            <a:endParaRPr lang="zh-CN" altLang="en-US" sz="2400" dirty="0">
              <a:solidFill>
                <a:srgbClr val="6600CC"/>
              </a:solidFill>
              <a:effectLst>
                <a:outerShdw blurRad="38100" dist="38100" dir="2700000" algn="tl">
                  <a:srgbClr val="C0C0C0"/>
                </a:outerShdw>
              </a:effectLst>
            </a:endParaRPr>
          </a:p>
          <a:p>
            <a:pPr algn="just">
              <a:lnSpc>
                <a:spcPct val="120000"/>
              </a:lnSpc>
              <a:spcBef>
                <a:spcPct val="50000"/>
              </a:spcBef>
              <a:defRPr/>
            </a:pPr>
            <a:r>
              <a:rPr lang="zh-CN" altLang="en-US" sz="2400" dirty="0">
                <a:latin typeface="Times New Roman" pitchFamily="18" charset="0"/>
              </a:rPr>
              <a:t>某美国投资者准备投资于短期证券市场。此时</a:t>
            </a:r>
            <a:r>
              <a:rPr lang="zh-CN" altLang="en-US" sz="2400" dirty="0"/>
              <a:t>90</a:t>
            </a:r>
            <a:r>
              <a:rPr lang="zh-CN" altLang="en-US" sz="2400" dirty="0">
                <a:latin typeface="Times New Roman" pitchFamily="18" charset="0"/>
              </a:rPr>
              <a:t>天的美国国债利率为</a:t>
            </a:r>
            <a:r>
              <a:rPr lang="zh-CN" altLang="en-US" sz="2400" dirty="0"/>
              <a:t>6%</a:t>
            </a:r>
            <a:r>
              <a:rPr lang="zh-CN" altLang="en-US" sz="2400" dirty="0">
                <a:latin typeface="Times New Roman" pitchFamily="18" charset="0"/>
              </a:rPr>
              <a:t>，而同期的英国国债利率为</a:t>
            </a:r>
            <a:r>
              <a:rPr lang="zh-CN" altLang="en-US" sz="2400" dirty="0"/>
              <a:t>19%</a:t>
            </a:r>
            <a:r>
              <a:rPr lang="zh-CN" altLang="en-US" sz="2400" dirty="0">
                <a:latin typeface="Times New Roman" pitchFamily="18" charset="0"/>
              </a:rPr>
              <a:t>，显然比美国国债有吸引力。但英国国债的利息以英镑支付。若在投资期满时，英镑贬值，该投资者在利率上的获利就会被汇率的变动而抵消。为了克服汇率变动可能给投资者带来的损失，该投资者可以利用外汇期货进行空头套期保值。具体操作及结果如表</a:t>
            </a:r>
            <a:r>
              <a:rPr lang="en-US" altLang="zh-CN" sz="2400" dirty="0">
                <a:latin typeface="Times New Roman" pitchFamily="18" charset="0"/>
              </a:rPr>
              <a:t>11.6-3</a:t>
            </a:r>
            <a:r>
              <a:rPr lang="zh-CN" altLang="en-US" sz="2400" dirty="0">
                <a:latin typeface="Times New Roman" pitchFamily="18" charset="0"/>
              </a:rPr>
              <a:t>所示。</a:t>
            </a:r>
            <a:endParaRPr lang="zh-CN" altLang="en-US" sz="2400" dirty="0"/>
          </a:p>
        </p:txBody>
      </p:sp>
      <p:sp>
        <p:nvSpPr>
          <p:cNvPr id="645127" name="Rectangle 7" descr="草皮"/>
          <p:cNvSpPr>
            <a:spLocks noGrp="1" noChangeArrowheads="1"/>
          </p:cNvSpPr>
          <p:nvPr>
            <p:ph type="title"/>
          </p:nvPr>
        </p:nvSpPr>
        <p:spPr>
          <a:pattFill prst="divot">
            <a:fgClr>
              <a:srgbClr val="FFFF00"/>
            </a:fgClr>
            <a:bgClr>
              <a:srgbClr val="FFFFFF"/>
            </a:bgClr>
          </a:pattFill>
        </p:spPr>
        <p:txBody>
          <a:bodyPr/>
          <a:lstStyle/>
          <a:p>
            <a:pPr eaLnBrk="1" hangingPunct="1">
              <a:defRPr/>
            </a:pPr>
            <a:r>
              <a:rPr lang="zh-CN" altLang="en-US">
                <a:effectLst>
                  <a:outerShdw blurRad="38100" dist="38100" dir="2700000" algn="tl">
                    <a:srgbClr val="C0C0C0"/>
                  </a:outerShdw>
                </a:effectLst>
                <a:latin typeface="宋体" pitchFamily="2" charset="-122"/>
              </a:rPr>
              <a:t>第六节  算例</a:t>
            </a:r>
          </a:p>
        </p:txBody>
      </p:sp>
      <p:sp>
        <p:nvSpPr>
          <p:cNvPr id="40965"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利用外汇期货套期保值</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grpSp>
        <p:nvGrpSpPr>
          <p:cNvPr id="41987" name="Group 46"/>
          <p:cNvGrpSpPr>
            <a:grpSpLocks/>
          </p:cNvGrpSpPr>
          <p:nvPr/>
        </p:nvGrpSpPr>
        <p:grpSpPr bwMode="auto">
          <a:xfrm>
            <a:off x="381000" y="1339850"/>
            <a:ext cx="8694738" cy="4648200"/>
            <a:chOff x="-3" y="-3"/>
            <a:chExt cx="4997" cy="2230"/>
          </a:xfrm>
        </p:grpSpPr>
        <p:grpSp>
          <p:nvGrpSpPr>
            <p:cNvPr id="41990" name="Group 44"/>
            <p:cNvGrpSpPr>
              <a:grpSpLocks/>
            </p:cNvGrpSpPr>
            <p:nvPr/>
          </p:nvGrpSpPr>
          <p:grpSpPr bwMode="auto">
            <a:xfrm>
              <a:off x="0" y="0"/>
              <a:ext cx="4991" cy="2224"/>
              <a:chOff x="0" y="0"/>
              <a:chExt cx="4991" cy="2224"/>
            </a:xfrm>
          </p:grpSpPr>
          <p:grpSp>
            <p:nvGrpSpPr>
              <p:cNvPr id="41992" name="Group 19"/>
              <p:cNvGrpSpPr>
                <a:grpSpLocks/>
              </p:cNvGrpSpPr>
              <p:nvPr/>
            </p:nvGrpSpPr>
            <p:grpSpPr bwMode="auto">
              <a:xfrm>
                <a:off x="0" y="0"/>
                <a:ext cx="669" cy="384"/>
                <a:chOff x="0" y="0"/>
                <a:chExt cx="669" cy="384"/>
              </a:xfrm>
            </p:grpSpPr>
            <p:sp>
              <p:nvSpPr>
                <p:cNvPr id="42029" name="Rectangle 5"/>
                <p:cNvSpPr>
                  <a:spLocks noChangeArrowheads="1"/>
                </p:cNvSpPr>
                <p:nvPr/>
              </p:nvSpPr>
              <p:spPr bwMode="auto">
                <a:xfrm>
                  <a:off x="43" y="0"/>
                  <a:ext cx="583"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42030" name="Rectangle 18"/>
                <p:cNvSpPr>
                  <a:spLocks noChangeArrowheads="1"/>
                </p:cNvSpPr>
                <p:nvPr/>
              </p:nvSpPr>
              <p:spPr bwMode="auto">
                <a:xfrm>
                  <a:off x="0" y="0"/>
                  <a:ext cx="669"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3" name="Group 21"/>
              <p:cNvGrpSpPr>
                <a:grpSpLocks/>
              </p:cNvGrpSpPr>
              <p:nvPr/>
            </p:nvGrpSpPr>
            <p:grpSpPr bwMode="auto">
              <a:xfrm>
                <a:off x="669" y="0"/>
                <a:ext cx="2665" cy="384"/>
                <a:chOff x="669" y="0"/>
                <a:chExt cx="2665" cy="384"/>
              </a:xfrm>
            </p:grpSpPr>
            <p:sp>
              <p:nvSpPr>
                <p:cNvPr id="42027" name="Rectangle 6"/>
                <p:cNvSpPr>
                  <a:spLocks noChangeArrowheads="1"/>
                </p:cNvSpPr>
                <p:nvPr/>
              </p:nvSpPr>
              <p:spPr bwMode="auto">
                <a:xfrm>
                  <a:off x="712" y="0"/>
                  <a:ext cx="257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现货市场</a:t>
                  </a:r>
                </a:p>
              </p:txBody>
            </p:sp>
            <p:sp>
              <p:nvSpPr>
                <p:cNvPr id="42028" name="Rectangle 20"/>
                <p:cNvSpPr>
                  <a:spLocks noChangeArrowheads="1"/>
                </p:cNvSpPr>
                <p:nvPr/>
              </p:nvSpPr>
              <p:spPr bwMode="auto">
                <a:xfrm>
                  <a:off x="669" y="0"/>
                  <a:ext cx="266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4" name="Group 23"/>
              <p:cNvGrpSpPr>
                <a:grpSpLocks/>
              </p:cNvGrpSpPr>
              <p:nvPr/>
            </p:nvGrpSpPr>
            <p:grpSpPr bwMode="auto">
              <a:xfrm>
                <a:off x="3334" y="0"/>
                <a:ext cx="1657" cy="384"/>
                <a:chOff x="3334" y="0"/>
                <a:chExt cx="1657" cy="384"/>
              </a:xfrm>
            </p:grpSpPr>
            <p:sp>
              <p:nvSpPr>
                <p:cNvPr id="42025" name="Rectangle 7"/>
                <p:cNvSpPr>
                  <a:spLocks noChangeArrowheads="1"/>
                </p:cNvSpPr>
                <p:nvPr/>
              </p:nvSpPr>
              <p:spPr bwMode="auto">
                <a:xfrm>
                  <a:off x="3377" y="0"/>
                  <a:ext cx="1571"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期货市场</a:t>
                  </a:r>
                </a:p>
              </p:txBody>
            </p:sp>
            <p:sp>
              <p:nvSpPr>
                <p:cNvPr id="42026" name="Rectangle 22"/>
                <p:cNvSpPr>
                  <a:spLocks noChangeArrowheads="1"/>
                </p:cNvSpPr>
                <p:nvPr/>
              </p:nvSpPr>
              <p:spPr bwMode="auto">
                <a:xfrm>
                  <a:off x="3334" y="0"/>
                  <a:ext cx="1657"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5" name="Group 25"/>
              <p:cNvGrpSpPr>
                <a:grpSpLocks/>
              </p:cNvGrpSpPr>
              <p:nvPr/>
            </p:nvGrpSpPr>
            <p:grpSpPr bwMode="auto">
              <a:xfrm>
                <a:off x="0" y="384"/>
                <a:ext cx="669" cy="460"/>
                <a:chOff x="0" y="384"/>
                <a:chExt cx="669" cy="460"/>
              </a:xfrm>
            </p:grpSpPr>
            <p:sp>
              <p:nvSpPr>
                <p:cNvPr id="42023" name="Rectangle 8"/>
                <p:cNvSpPr>
                  <a:spLocks noChangeArrowheads="1"/>
                </p:cNvSpPr>
                <p:nvPr/>
              </p:nvSpPr>
              <p:spPr bwMode="auto">
                <a:xfrm>
                  <a:off x="43" y="384"/>
                  <a:ext cx="583"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800">
                      <a:latin typeface="Times New Roman" pitchFamily="18" charset="0"/>
                    </a:rPr>
                    <a:t>3月</a:t>
                  </a:r>
                  <a:r>
                    <a:rPr lang="zh-CN" altLang="en-US" sz="1800"/>
                    <a:t>1</a:t>
                  </a:r>
                  <a:r>
                    <a:rPr lang="zh-CN" altLang="en-US" sz="1800">
                      <a:latin typeface="Times New Roman" pitchFamily="18" charset="0"/>
                    </a:rPr>
                    <a:t>日</a:t>
                  </a:r>
                </a:p>
              </p:txBody>
            </p:sp>
            <p:sp>
              <p:nvSpPr>
                <p:cNvPr id="42024" name="Rectangle 24"/>
                <p:cNvSpPr>
                  <a:spLocks noChangeArrowheads="1"/>
                </p:cNvSpPr>
                <p:nvPr/>
              </p:nvSpPr>
              <p:spPr bwMode="auto">
                <a:xfrm>
                  <a:off x="0" y="384"/>
                  <a:ext cx="669"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6" name="Group 27"/>
              <p:cNvGrpSpPr>
                <a:grpSpLocks/>
              </p:cNvGrpSpPr>
              <p:nvPr/>
            </p:nvGrpSpPr>
            <p:grpSpPr bwMode="auto">
              <a:xfrm>
                <a:off x="669" y="384"/>
                <a:ext cx="2665" cy="460"/>
                <a:chOff x="669" y="384"/>
                <a:chExt cx="2665" cy="460"/>
              </a:xfrm>
            </p:grpSpPr>
            <p:sp>
              <p:nvSpPr>
                <p:cNvPr id="42021" name="Rectangle 9"/>
                <p:cNvSpPr>
                  <a:spLocks noChangeArrowheads="1"/>
                </p:cNvSpPr>
                <p:nvPr/>
              </p:nvSpPr>
              <p:spPr bwMode="auto">
                <a:xfrm>
                  <a:off x="712" y="384"/>
                  <a:ext cx="257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2</a:t>
                  </a:r>
                  <a:r>
                    <a:rPr lang="zh-CN" altLang="en-US">
                      <a:latin typeface="Times New Roman" pitchFamily="18" charset="0"/>
                    </a:rPr>
                    <a:t>美元的价格购买</a:t>
                  </a:r>
                  <a:r>
                    <a:rPr lang="zh-CN" altLang="en-US"/>
                    <a:t>62500</a:t>
                  </a:r>
                  <a:r>
                    <a:rPr lang="zh-CN" altLang="en-US">
                      <a:latin typeface="Times New Roman" pitchFamily="18" charset="0"/>
                    </a:rPr>
                    <a:t>英镑，并投资于</a:t>
                  </a:r>
                  <a:r>
                    <a:rPr lang="zh-CN" altLang="en-US"/>
                    <a:t>3</a:t>
                  </a:r>
                  <a:r>
                    <a:rPr lang="zh-CN" altLang="en-US">
                      <a:latin typeface="Times New Roman" pitchFamily="18" charset="0"/>
                    </a:rPr>
                    <a:t>个月期的英国国债</a:t>
                  </a:r>
                </a:p>
              </p:txBody>
            </p:sp>
            <p:sp>
              <p:nvSpPr>
                <p:cNvPr id="42022" name="Rectangle 26"/>
                <p:cNvSpPr>
                  <a:spLocks noChangeArrowheads="1"/>
                </p:cNvSpPr>
                <p:nvPr/>
              </p:nvSpPr>
              <p:spPr bwMode="auto">
                <a:xfrm>
                  <a:off x="669" y="384"/>
                  <a:ext cx="266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7" name="Group 29"/>
              <p:cNvGrpSpPr>
                <a:grpSpLocks/>
              </p:cNvGrpSpPr>
              <p:nvPr/>
            </p:nvGrpSpPr>
            <p:grpSpPr bwMode="auto">
              <a:xfrm>
                <a:off x="3334" y="384"/>
                <a:ext cx="1657" cy="460"/>
                <a:chOff x="3334" y="384"/>
                <a:chExt cx="1657" cy="460"/>
              </a:xfrm>
            </p:grpSpPr>
            <p:sp>
              <p:nvSpPr>
                <p:cNvPr id="42019" name="Rectangle 10"/>
                <p:cNvSpPr>
                  <a:spLocks noChangeArrowheads="1"/>
                </p:cNvSpPr>
                <p:nvPr/>
              </p:nvSpPr>
              <p:spPr bwMode="auto">
                <a:xfrm>
                  <a:off x="3377" y="384"/>
                  <a:ext cx="1571"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1.95</a:t>
                  </a:r>
                  <a:r>
                    <a:rPr lang="zh-CN" altLang="en-US">
                      <a:latin typeface="Times New Roman" pitchFamily="18" charset="0"/>
                    </a:rPr>
                    <a:t>美元的价格卖出</a:t>
                  </a:r>
                  <a:r>
                    <a:rPr lang="zh-CN" altLang="en-US"/>
                    <a:t>1</a:t>
                  </a:r>
                  <a:r>
                    <a:rPr lang="zh-CN" altLang="en-US">
                      <a:latin typeface="Times New Roman" pitchFamily="18" charset="0"/>
                    </a:rPr>
                    <a:t>份</a:t>
                  </a:r>
                  <a:r>
                    <a:rPr lang="zh-CN" altLang="en-US"/>
                    <a:t>6</a:t>
                  </a:r>
                  <a:r>
                    <a:rPr lang="zh-CN" altLang="en-US">
                      <a:latin typeface="Times New Roman" pitchFamily="18" charset="0"/>
                    </a:rPr>
                    <a:t>月份到期的英镑期货合约</a:t>
                  </a:r>
                  <a:r>
                    <a:rPr lang="zh-CN" altLang="en-US"/>
                    <a:t>*</a:t>
                  </a:r>
                  <a:endParaRPr lang="zh-CN" altLang="en-US">
                    <a:latin typeface="Times New Roman" pitchFamily="18" charset="0"/>
                  </a:endParaRPr>
                </a:p>
              </p:txBody>
            </p:sp>
            <p:sp>
              <p:nvSpPr>
                <p:cNvPr id="42020" name="Rectangle 28"/>
                <p:cNvSpPr>
                  <a:spLocks noChangeArrowheads="1"/>
                </p:cNvSpPr>
                <p:nvPr/>
              </p:nvSpPr>
              <p:spPr bwMode="auto">
                <a:xfrm>
                  <a:off x="3334" y="384"/>
                  <a:ext cx="1657"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8" name="Group 31"/>
              <p:cNvGrpSpPr>
                <a:grpSpLocks/>
              </p:cNvGrpSpPr>
              <p:nvPr/>
            </p:nvGrpSpPr>
            <p:grpSpPr bwMode="auto">
              <a:xfrm>
                <a:off x="0" y="844"/>
                <a:ext cx="669" cy="460"/>
                <a:chOff x="0" y="844"/>
                <a:chExt cx="669" cy="460"/>
              </a:xfrm>
            </p:grpSpPr>
            <p:sp>
              <p:nvSpPr>
                <p:cNvPr id="42017" name="Rectangle 11"/>
                <p:cNvSpPr>
                  <a:spLocks noChangeArrowheads="1"/>
                </p:cNvSpPr>
                <p:nvPr/>
              </p:nvSpPr>
              <p:spPr bwMode="auto">
                <a:xfrm>
                  <a:off x="43" y="844"/>
                  <a:ext cx="583"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800">
                      <a:latin typeface="Times New Roman" pitchFamily="18" charset="0"/>
                    </a:rPr>
                    <a:t>6月</a:t>
                  </a:r>
                  <a:r>
                    <a:rPr lang="zh-CN" altLang="en-US" sz="1800"/>
                    <a:t>1</a:t>
                  </a:r>
                  <a:r>
                    <a:rPr lang="zh-CN" altLang="en-US" sz="1800">
                      <a:latin typeface="Times New Roman" pitchFamily="18" charset="0"/>
                    </a:rPr>
                    <a:t>日</a:t>
                  </a:r>
                </a:p>
              </p:txBody>
            </p:sp>
            <p:sp>
              <p:nvSpPr>
                <p:cNvPr id="42018" name="Rectangle 30"/>
                <p:cNvSpPr>
                  <a:spLocks noChangeArrowheads="1"/>
                </p:cNvSpPr>
                <p:nvPr/>
              </p:nvSpPr>
              <p:spPr bwMode="auto">
                <a:xfrm>
                  <a:off x="0" y="844"/>
                  <a:ext cx="669"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999" name="Group 33"/>
              <p:cNvGrpSpPr>
                <a:grpSpLocks/>
              </p:cNvGrpSpPr>
              <p:nvPr/>
            </p:nvGrpSpPr>
            <p:grpSpPr bwMode="auto">
              <a:xfrm>
                <a:off x="669" y="844"/>
                <a:ext cx="2665" cy="460"/>
                <a:chOff x="669" y="844"/>
                <a:chExt cx="2665" cy="460"/>
              </a:xfrm>
            </p:grpSpPr>
            <p:sp>
              <p:nvSpPr>
                <p:cNvPr id="42015" name="Rectangle 12"/>
                <p:cNvSpPr>
                  <a:spLocks noChangeArrowheads="1"/>
                </p:cNvSpPr>
                <p:nvPr/>
              </p:nvSpPr>
              <p:spPr bwMode="auto">
                <a:xfrm>
                  <a:off x="712" y="844"/>
                  <a:ext cx="257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将投资本利和以</a:t>
                  </a:r>
                  <a:r>
                    <a:rPr lang="zh-CN" altLang="en-US"/>
                    <a:t>1</a:t>
                  </a:r>
                  <a:r>
                    <a:rPr lang="zh-CN" altLang="en-US">
                      <a:latin typeface="Times New Roman" pitchFamily="18" charset="0"/>
                    </a:rPr>
                    <a:t>英镑兑换</a:t>
                  </a:r>
                  <a:r>
                    <a:rPr lang="zh-CN" altLang="en-US"/>
                    <a:t>1.9</a:t>
                  </a:r>
                  <a:r>
                    <a:rPr lang="zh-CN" altLang="en-US">
                      <a:latin typeface="Times New Roman" pitchFamily="18" charset="0"/>
                    </a:rPr>
                    <a:t>美元的价格兑换成美元</a:t>
                  </a:r>
                  <a:r>
                    <a:rPr lang="zh-CN" altLang="en-US"/>
                    <a:t>=62500</a:t>
                  </a:r>
                  <a:r>
                    <a:rPr lang="zh-CN" altLang="en-US">
                      <a:latin typeface="MingLiU" pitchFamily="49" charset="-120"/>
                      <a:ea typeface="MingLiU" pitchFamily="49" charset="-120"/>
                    </a:rPr>
                    <a:t>×</a:t>
                  </a:r>
                  <a:r>
                    <a:rPr lang="zh-CN" altLang="en-US">
                      <a:latin typeface="Times New Roman" pitchFamily="18" charset="0"/>
                    </a:rPr>
                    <a:t>（</a:t>
                  </a:r>
                  <a:r>
                    <a:rPr lang="zh-CN" altLang="en-US"/>
                    <a:t>1+19%*92/365</a:t>
                  </a:r>
                  <a:r>
                    <a:rPr lang="zh-CN" altLang="en-US">
                      <a:latin typeface="Times New Roman" pitchFamily="18" charset="0"/>
                    </a:rPr>
                    <a:t>）</a:t>
                  </a:r>
                  <a:r>
                    <a:rPr lang="zh-CN" altLang="en-US">
                      <a:latin typeface="MingLiU" pitchFamily="49" charset="-120"/>
                      <a:ea typeface="MingLiU" pitchFamily="49" charset="-120"/>
                    </a:rPr>
                    <a:t>×</a:t>
                  </a:r>
                  <a:r>
                    <a:rPr lang="zh-CN" altLang="en-US"/>
                    <a:t>1.9=124436.99</a:t>
                  </a:r>
                  <a:r>
                    <a:rPr lang="zh-CN" altLang="en-US">
                      <a:latin typeface="Times New Roman" pitchFamily="18" charset="0"/>
                    </a:rPr>
                    <a:t>美元</a:t>
                  </a:r>
                </a:p>
              </p:txBody>
            </p:sp>
            <p:sp>
              <p:nvSpPr>
                <p:cNvPr id="42016" name="Rectangle 32"/>
                <p:cNvSpPr>
                  <a:spLocks noChangeArrowheads="1"/>
                </p:cNvSpPr>
                <p:nvPr/>
              </p:nvSpPr>
              <p:spPr bwMode="auto">
                <a:xfrm>
                  <a:off x="669" y="844"/>
                  <a:ext cx="266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2000" name="Group 35"/>
              <p:cNvGrpSpPr>
                <a:grpSpLocks/>
              </p:cNvGrpSpPr>
              <p:nvPr/>
            </p:nvGrpSpPr>
            <p:grpSpPr bwMode="auto">
              <a:xfrm>
                <a:off x="3334" y="844"/>
                <a:ext cx="1657" cy="460"/>
                <a:chOff x="3334" y="844"/>
                <a:chExt cx="1657" cy="460"/>
              </a:xfrm>
            </p:grpSpPr>
            <p:sp>
              <p:nvSpPr>
                <p:cNvPr id="42013" name="Rectangle 13"/>
                <p:cNvSpPr>
                  <a:spLocks noChangeArrowheads="1"/>
                </p:cNvSpPr>
                <p:nvPr/>
              </p:nvSpPr>
              <p:spPr bwMode="auto">
                <a:xfrm>
                  <a:off x="3377" y="844"/>
                  <a:ext cx="1571"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1.85</a:t>
                  </a:r>
                  <a:r>
                    <a:rPr lang="zh-CN" altLang="en-US">
                      <a:latin typeface="Times New Roman" pitchFamily="18" charset="0"/>
                    </a:rPr>
                    <a:t>美元的价格买入</a:t>
                  </a:r>
                  <a:r>
                    <a:rPr lang="zh-CN" altLang="en-US"/>
                    <a:t>1</a:t>
                  </a:r>
                  <a:r>
                    <a:rPr lang="zh-CN" altLang="en-US">
                      <a:latin typeface="Times New Roman" pitchFamily="18" charset="0"/>
                    </a:rPr>
                    <a:t>份</a:t>
                  </a:r>
                  <a:r>
                    <a:rPr lang="zh-CN" altLang="en-US"/>
                    <a:t>6</a:t>
                  </a:r>
                  <a:r>
                    <a:rPr lang="zh-CN" altLang="en-US">
                      <a:latin typeface="Times New Roman" pitchFamily="18" charset="0"/>
                    </a:rPr>
                    <a:t>月份到期的英镑期货合约</a:t>
                  </a:r>
                </a:p>
              </p:txBody>
            </p:sp>
            <p:sp>
              <p:nvSpPr>
                <p:cNvPr id="42014" name="Rectangle 34"/>
                <p:cNvSpPr>
                  <a:spLocks noChangeArrowheads="1"/>
                </p:cNvSpPr>
                <p:nvPr/>
              </p:nvSpPr>
              <p:spPr bwMode="auto">
                <a:xfrm>
                  <a:off x="3334" y="844"/>
                  <a:ext cx="1657"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2001" name="Group 37"/>
              <p:cNvGrpSpPr>
                <a:grpSpLocks/>
              </p:cNvGrpSpPr>
              <p:nvPr/>
            </p:nvGrpSpPr>
            <p:grpSpPr bwMode="auto">
              <a:xfrm>
                <a:off x="0" y="1304"/>
                <a:ext cx="669" cy="920"/>
                <a:chOff x="0" y="1304"/>
                <a:chExt cx="669" cy="920"/>
              </a:xfrm>
            </p:grpSpPr>
            <p:sp>
              <p:nvSpPr>
                <p:cNvPr id="42011" name="Rectangle 14"/>
                <p:cNvSpPr>
                  <a:spLocks noChangeArrowheads="1"/>
                </p:cNvSpPr>
                <p:nvPr/>
              </p:nvSpPr>
              <p:spPr bwMode="auto">
                <a:xfrm>
                  <a:off x="43" y="1304"/>
                  <a:ext cx="583" cy="92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结果</a:t>
                  </a:r>
                </a:p>
              </p:txBody>
            </p:sp>
            <p:sp>
              <p:nvSpPr>
                <p:cNvPr id="42012" name="Rectangle 36"/>
                <p:cNvSpPr>
                  <a:spLocks noChangeArrowheads="1"/>
                </p:cNvSpPr>
                <p:nvPr/>
              </p:nvSpPr>
              <p:spPr bwMode="auto">
                <a:xfrm>
                  <a:off x="0" y="1304"/>
                  <a:ext cx="669" cy="92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2002" name="Group 39"/>
              <p:cNvGrpSpPr>
                <a:grpSpLocks/>
              </p:cNvGrpSpPr>
              <p:nvPr/>
            </p:nvGrpSpPr>
            <p:grpSpPr bwMode="auto">
              <a:xfrm>
                <a:off x="669" y="1304"/>
                <a:ext cx="2665" cy="460"/>
                <a:chOff x="669" y="1304"/>
                <a:chExt cx="2665" cy="460"/>
              </a:xfrm>
            </p:grpSpPr>
            <p:sp>
              <p:nvSpPr>
                <p:cNvPr id="42009" name="Rectangle 15"/>
                <p:cNvSpPr>
                  <a:spLocks noChangeArrowheads="1"/>
                </p:cNvSpPr>
                <p:nvPr/>
              </p:nvSpPr>
              <p:spPr bwMode="auto">
                <a:xfrm>
                  <a:off x="712" y="1304"/>
                  <a:ext cx="257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亏损</a:t>
                  </a:r>
                  <a:r>
                    <a:rPr lang="zh-CN" altLang="en-US"/>
                    <a:t>=62500</a:t>
                  </a:r>
                  <a:r>
                    <a:rPr lang="zh-CN" altLang="en-US">
                      <a:latin typeface="MingLiU" pitchFamily="49" charset="-120"/>
                      <a:ea typeface="MingLiU" pitchFamily="49" charset="-120"/>
                    </a:rPr>
                    <a:t>×</a:t>
                  </a:r>
                  <a:r>
                    <a:rPr lang="zh-CN" altLang="en-US">
                      <a:latin typeface="Times New Roman" pitchFamily="18" charset="0"/>
                    </a:rPr>
                    <a:t>（</a:t>
                  </a:r>
                  <a:r>
                    <a:rPr lang="zh-CN" altLang="en-US"/>
                    <a:t>1+19%</a:t>
                  </a:r>
                  <a:r>
                    <a:rPr lang="zh-CN" altLang="en-US">
                      <a:latin typeface="MingLiU" pitchFamily="49" charset="-120"/>
                      <a:ea typeface="MingLiU" pitchFamily="49" charset="-120"/>
                    </a:rPr>
                    <a:t>×</a:t>
                  </a:r>
                  <a:r>
                    <a:rPr lang="zh-CN" altLang="en-US"/>
                    <a:t>92/365</a:t>
                  </a:r>
                  <a:r>
                    <a:rPr lang="zh-CN" altLang="en-US">
                      <a:latin typeface="Times New Roman" pitchFamily="18" charset="0"/>
                    </a:rPr>
                    <a:t>）</a:t>
                  </a:r>
                  <a:r>
                    <a:rPr lang="zh-CN" altLang="en-US">
                      <a:latin typeface="MingLiU" pitchFamily="49" charset="-120"/>
                      <a:ea typeface="MingLiU" pitchFamily="49" charset="-120"/>
                    </a:rPr>
                    <a:t>×</a:t>
                  </a:r>
                  <a:r>
                    <a:rPr lang="zh-CN" altLang="en-US">
                      <a:latin typeface="Times New Roman" pitchFamily="18" charset="0"/>
                    </a:rPr>
                    <a:t>（</a:t>
                  </a:r>
                  <a:r>
                    <a:rPr lang="zh-CN" altLang="en-US"/>
                    <a:t>2-1.9</a:t>
                  </a:r>
                  <a:r>
                    <a:rPr lang="zh-CN" altLang="en-US">
                      <a:latin typeface="Times New Roman" pitchFamily="18" charset="0"/>
                    </a:rPr>
                    <a:t>）</a:t>
                  </a:r>
                  <a:r>
                    <a:rPr lang="zh-CN" altLang="en-US"/>
                    <a:t>=6549.32</a:t>
                  </a:r>
                  <a:r>
                    <a:rPr lang="zh-CN" altLang="en-US">
                      <a:latin typeface="Times New Roman" pitchFamily="18" charset="0"/>
                    </a:rPr>
                    <a:t>美元</a:t>
                  </a:r>
                </a:p>
              </p:txBody>
            </p:sp>
            <p:sp>
              <p:nvSpPr>
                <p:cNvPr id="42010" name="Rectangle 38"/>
                <p:cNvSpPr>
                  <a:spLocks noChangeArrowheads="1"/>
                </p:cNvSpPr>
                <p:nvPr/>
              </p:nvSpPr>
              <p:spPr bwMode="auto">
                <a:xfrm>
                  <a:off x="669" y="1304"/>
                  <a:ext cx="266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2003" name="Group 41"/>
              <p:cNvGrpSpPr>
                <a:grpSpLocks/>
              </p:cNvGrpSpPr>
              <p:nvPr/>
            </p:nvGrpSpPr>
            <p:grpSpPr bwMode="auto">
              <a:xfrm>
                <a:off x="3334" y="1304"/>
                <a:ext cx="1657" cy="460"/>
                <a:chOff x="3334" y="1304"/>
                <a:chExt cx="1657" cy="460"/>
              </a:xfrm>
            </p:grpSpPr>
            <p:sp>
              <p:nvSpPr>
                <p:cNvPr id="42007" name="Rectangle 16"/>
                <p:cNvSpPr>
                  <a:spLocks noChangeArrowheads="1"/>
                </p:cNvSpPr>
                <p:nvPr/>
              </p:nvSpPr>
              <p:spPr bwMode="auto">
                <a:xfrm>
                  <a:off x="3377" y="1304"/>
                  <a:ext cx="1571"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盈利</a:t>
                  </a:r>
                  <a:r>
                    <a:rPr lang="zh-CN" altLang="en-US"/>
                    <a:t>=62500</a:t>
                  </a:r>
                  <a:r>
                    <a:rPr lang="zh-CN" altLang="en-US">
                      <a:latin typeface="MingLiU" pitchFamily="49" charset="-120"/>
                      <a:ea typeface="MingLiU" pitchFamily="49" charset="-120"/>
                    </a:rPr>
                    <a:t>×</a:t>
                  </a:r>
                  <a:r>
                    <a:rPr lang="zh-CN" altLang="en-US">
                      <a:latin typeface="Times New Roman" pitchFamily="18" charset="0"/>
                    </a:rPr>
                    <a:t>（</a:t>
                  </a:r>
                  <a:r>
                    <a:rPr lang="zh-CN" altLang="en-US"/>
                    <a:t>1.95-1.85</a:t>
                  </a:r>
                  <a:r>
                    <a:rPr lang="zh-CN" altLang="en-US">
                      <a:latin typeface="Times New Roman" pitchFamily="18" charset="0"/>
                    </a:rPr>
                    <a:t>）</a:t>
                  </a:r>
                  <a:r>
                    <a:rPr lang="zh-CN" altLang="en-US"/>
                    <a:t>=6250</a:t>
                  </a:r>
                  <a:r>
                    <a:rPr lang="zh-CN" altLang="en-US">
                      <a:latin typeface="Times New Roman" pitchFamily="18" charset="0"/>
                    </a:rPr>
                    <a:t>美元</a:t>
                  </a:r>
                </a:p>
              </p:txBody>
            </p:sp>
            <p:sp>
              <p:nvSpPr>
                <p:cNvPr id="42008" name="Rectangle 40"/>
                <p:cNvSpPr>
                  <a:spLocks noChangeArrowheads="1"/>
                </p:cNvSpPr>
                <p:nvPr/>
              </p:nvSpPr>
              <p:spPr bwMode="auto">
                <a:xfrm>
                  <a:off x="3334" y="1304"/>
                  <a:ext cx="1657"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2004" name="Group 43"/>
              <p:cNvGrpSpPr>
                <a:grpSpLocks/>
              </p:cNvGrpSpPr>
              <p:nvPr/>
            </p:nvGrpSpPr>
            <p:grpSpPr bwMode="auto">
              <a:xfrm>
                <a:off x="669" y="1764"/>
                <a:ext cx="4322" cy="460"/>
                <a:chOff x="669" y="1764"/>
                <a:chExt cx="4322" cy="460"/>
              </a:xfrm>
            </p:grpSpPr>
            <p:sp>
              <p:nvSpPr>
                <p:cNvPr id="42005" name="Rectangle 17"/>
                <p:cNvSpPr>
                  <a:spLocks noChangeArrowheads="1"/>
                </p:cNvSpPr>
                <p:nvPr/>
              </p:nvSpPr>
              <p:spPr bwMode="auto">
                <a:xfrm>
                  <a:off x="712" y="1764"/>
                  <a:ext cx="4236"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投资者最终亏损</a:t>
                  </a:r>
                  <a:r>
                    <a:rPr lang="zh-CN" altLang="en-US"/>
                    <a:t>=6549.32</a:t>
                  </a:r>
                  <a:r>
                    <a:rPr lang="zh-CN" altLang="en-US">
                      <a:latin typeface="Times New Roman" pitchFamily="18" charset="0"/>
                    </a:rPr>
                    <a:t>美元</a:t>
                  </a:r>
                  <a:r>
                    <a:rPr lang="zh-CN" altLang="en-US"/>
                    <a:t>-6250</a:t>
                  </a:r>
                  <a:r>
                    <a:rPr lang="zh-CN" altLang="en-US">
                      <a:latin typeface="Times New Roman" pitchFamily="18" charset="0"/>
                    </a:rPr>
                    <a:t>美元</a:t>
                  </a:r>
                  <a:r>
                    <a:rPr lang="zh-CN" altLang="en-US"/>
                    <a:t>=299.32</a:t>
                  </a:r>
                  <a:r>
                    <a:rPr lang="zh-CN" altLang="en-US">
                      <a:latin typeface="Times New Roman" pitchFamily="18" charset="0"/>
                    </a:rPr>
                    <a:t>美元，</a:t>
                  </a:r>
                  <a:endParaRPr lang="zh-CN" altLang="en-US"/>
                </a:p>
                <a:p>
                  <a:r>
                    <a:rPr lang="zh-CN" altLang="en-US">
                      <a:latin typeface="Times New Roman" pitchFamily="18" charset="0"/>
                    </a:rPr>
                    <a:t>或者说，投资者仅以</a:t>
                  </a:r>
                  <a:r>
                    <a:rPr lang="zh-CN" altLang="en-US"/>
                    <a:t>299.32</a:t>
                  </a:r>
                  <a:r>
                    <a:rPr lang="zh-CN" altLang="en-US">
                      <a:latin typeface="Times New Roman" pitchFamily="18" charset="0"/>
                    </a:rPr>
                    <a:t>美元的代价避免了可能</a:t>
                  </a:r>
                  <a:r>
                    <a:rPr lang="zh-CN" altLang="en-US"/>
                    <a:t>6549.32</a:t>
                  </a:r>
                  <a:r>
                    <a:rPr lang="zh-CN" altLang="en-US">
                      <a:latin typeface="Times New Roman" pitchFamily="18" charset="0"/>
                    </a:rPr>
                    <a:t>美元的损失。</a:t>
                  </a:r>
                </a:p>
              </p:txBody>
            </p:sp>
            <p:sp>
              <p:nvSpPr>
                <p:cNvPr id="42006" name="Rectangle 42"/>
                <p:cNvSpPr>
                  <a:spLocks noChangeArrowheads="1"/>
                </p:cNvSpPr>
                <p:nvPr/>
              </p:nvSpPr>
              <p:spPr bwMode="auto">
                <a:xfrm>
                  <a:off x="669" y="1764"/>
                  <a:ext cx="4322"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41991" name="Rectangle 45"/>
            <p:cNvSpPr>
              <a:spLocks noChangeArrowheads="1"/>
            </p:cNvSpPr>
            <p:nvPr/>
          </p:nvSpPr>
          <p:spPr bwMode="auto">
            <a:xfrm>
              <a:off x="-3" y="-3"/>
              <a:ext cx="4997" cy="2230"/>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41988" name="TextBox 1"/>
          <p:cNvSpPr txBox="1">
            <a:spLocks noChangeArrowheads="1"/>
          </p:cNvSpPr>
          <p:nvPr/>
        </p:nvSpPr>
        <p:spPr bwMode="auto">
          <a:xfrm>
            <a:off x="1474788" y="981075"/>
            <a:ext cx="6154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a:latin typeface="Times New Roman" pitchFamily="18" charset="0"/>
              </a:rPr>
              <a:t>表</a:t>
            </a:r>
            <a:r>
              <a:rPr lang="en-US" altLang="zh-CN">
                <a:latin typeface="Times New Roman" pitchFamily="18" charset="0"/>
              </a:rPr>
              <a:t>11.6-3     </a:t>
            </a:r>
            <a:r>
              <a:rPr lang="zh-CN" altLang="en-US">
                <a:latin typeface="Times New Roman" pitchFamily="18" charset="0"/>
              </a:rPr>
              <a:t>外汇期货空头套期保值</a:t>
            </a:r>
            <a:endParaRPr lang="zh-CN" altLang="en-US"/>
          </a:p>
        </p:txBody>
      </p:sp>
      <p:sp>
        <p:nvSpPr>
          <p:cNvPr id="41989" name="TextBox 2"/>
          <p:cNvSpPr txBox="1">
            <a:spLocks noChangeArrowheads="1"/>
          </p:cNvSpPr>
          <p:nvPr/>
        </p:nvSpPr>
        <p:spPr bwMode="auto">
          <a:xfrm>
            <a:off x="968375" y="6237288"/>
            <a:ext cx="72755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注：</a:t>
            </a:r>
            <a:r>
              <a:rPr lang="en-US" altLang="zh-CN"/>
              <a:t>*</a:t>
            </a:r>
            <a:r>
              <a:rPr lang="zh-CN" altLang="zh-CN"/>
              <a:t>一份标准化的英镑期货合约的交易单位为</a:t>
            </a:r>
            <a:r>
              <a:rPr lang="en-US" altLang="zh-CN"/>
              <a:t>62500</a:t>
            </a:r>
            <a:r>
              <a:rPr lang="zh-CN" altLang="zh-CN"/>
              <a:t>英镑。</a:t>
            </a:r>
          </a:p>
          <a:p>
            <a:pPr algn="l"/>
            <a:endParaRPr lang="zh-CN"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717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sp>
        <p:nvSpPr>
          <p:cNvPr id="647173" name="Text Box 5"/>
          <p:cNvSpPr txBox="1">
            <a:spLocks noChangeArrowheads="1"/>
          </p:cNvSpPr>
          <p:nvPr/>
        </p:nvSpPr>
        <p:spPr bwMode="auto">
          <a:xfrm>
            <a:off x="1447800" y="1628775"/>
            <a:ext cx="6705600" cy="36385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lnSpc>
                <a:spcPct val="130000"/>
              </a:lnSpc>
              <a:spcBef>
                <a:spcPct val="50000"/>
              </a:spcBef>
              <a:defRPr/>
            </a:pPr>
            <a:r>
              <a:rPr lang="zh-CN" altLang="en-US" sz="2400" dirty="0">
                <a:solidFill>
                  <a:srgbClr val="6600CC"/>
                </a:solidFill>
                <a:effectLst>
                  <a:outerShdw blurRad="38100" dist="38100" dir="2700000" algn="tl">
                    <a:srgbClr val="C0C0C0"/>
                  </a:outerShdw>
                </a:effectLst>
                <a:latin typeface="Times New Roman" pitchFamily="18" charset="0"/>
              </a:rPr>
              <a:t>例</a:t>
            </a:r>
            <a:r>
              <a:rPr lang="en-US" altLang="zh-CN" sz="2400" dirty="0">
                <a:solidFill>
                  <a:srgbClr val="6600CC"/>
                </a:solidFill>
                <a:effectLst>
                  <a:outerShdw blurRad="38100" dist="38100" dir="2700000" algn="tl">
                    <a:srgbClr val="C0C0C0"/>
                  </a:outerShdw>
                </a:effectLst>
                <a:latin typeface="Times New Roman" pitchFamily="18" charset="0"/>
              </a:rPr>
              <a:t>4</a:t>
            </a:r>
            <a:r>
              <a:rPr lang="zh-CN" altLang="en-US" sz="2400" dirty="0">
                <a:solidFill>
                  <a:srgbClr val="6600CC"/>
                </a:solidFill>
                <a:effectLst>
                  <a:outerShdw blurRad="38100" dist="38100" dir="2700000" algn="tl">
                    <a:srgbClr val="C0C0C0"/>
                  </a:outerShdw>
                </a:effectLst>
                <a:latin typeface="Times New Roman" pitchFamily="18" charset="0"/>
              </a:rPr>
              <a:t>、多头套期保值</a:t>
            </a:r>
            <a:endParaRPr lang="zh-CN" altLang="en-US" sz="2400" dirty="0">
              <a:solidFill>
                <a:srgbClr val="6600CC"/>
              </a:solidFill>
              <a:effectLst>
                <a:outerShdw blurRad="38100" dist="38100" dir="2700000" algn="tl">
                  <a:srgbClr val="C0C0C0"/>
                </a:outerShdw>
              </a:effectLst>
            </a:endParaRPr>
          </a:p>
          <a:p>
            <a:pPr algn="just">
              <a:lnSpc>
                <a:spcPct val="130000"/>
              </a:lnSpc>
              <a:spcBef>
                <a:spcPct val="50000"/>
              </a:spcBef>
              <a:defRPr/>
            </a:pPr>
            <a:r>
              <a:rPr lang="zh-CN" altLang="en-US" sz="2400" dirty="0">
                <a:latin typeface="Times New Roman" pitchFamily="18" charset="0"/>
              </a:rPr>
              <a:t>一家跨国公司有两个分支机构，分别在美国和英国。若某年</a:t>
            </a:r>
            <a:r>
              <a:rPr lang="zh-CN" altLang="en-US" sz="2400" dirty="0"/>
              <a:t>6</a:t>
            </a:r>
            <a:r>
              <a:rPr lang="zh-CN" altLang="en-US" sz="2400" dirty="0">
                <a:latin typeface="Times New Roman" pitchFamily="18" charset="0"/>
              </a:rPr>
              <a:t>月在英国的机构有一笔资金闲置</a:t>
            </a:r>
            <a:r>
              <a:rPr lang="zh-CN" altLang="en-US" sz="2400" dirty="0"/>
              <a:t>3</a:t>
            </a:r>
            <a:r>
              <a:rPr lang="zh-CN" altLang="en-US" sz="2400" dirty="0">
                <a:latin typeface="Times New Roman" pitchFamily="18" charset="0"/>
              </a:rPr>
              <a:t>个月，而此时美国的机构恰好紧缺短期周转资金。公司管理层希望将这笔资金从英国调入美国，但为避免汇率风险，该公司在外汇市场上进行了期货交易。具体操作及结果如表</a:t>
            </a:r>
            <a:r>
              <a:rPr lang="en-US" altLang="zh-CN" sz="2400" dirty="0">
                <a:latin typeface="Times New Roman" pitchFamily="18" charset="0"/>
              </a:rPr>
              <a:t>11.6-4</a:t>
            </a:r>
            <a:r>
              <a:rPr lang="zh-CN" altLang="en-US" sz="2400" dirty="0">
                <a:latin typeface="Times New Roman" pitchFamily="18" charset="0"/>
              </a:rPr>
              <a:t>所示。</a:t>
            </a:r>
            <a:endParaRPr lang="zh-CN" alt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8" name="Rectangle 4" descr="草皮"/>
          <p:cNvSpPr>
            <a:spLocks noGrp="1" noChangeArrowheads="1"/>
          </p:cNvSpPr>
          <p:nvPr>
            <p:ph type="title"/>
          </p:nvPr>
        </p:nvSpPr>
        <p:spPr>
          <a:xfrm>
            <a:off x="800100" y="333375"/>
            <a:ext cx="6858000" cy="576263"/>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期货市场交易特征及规则 </a:t>
            </a:r>
          </a:p>
        </p:txBody>
      </p:sp>
      <p:sp>
        <p:nvSpPr>
          <p:cNvPr id="7171" name="Rectangle 6"/>
          <p:cNvSpPr>
            <a:spLocks noChangeArrowheads="1"/>
          </p:cNvSpPr>
          <p:nvPr/>
        </p:nvSpPr>
        <p:spPr bwMode="auto">
          <a:xfrm>
            <a:off x="990600" y="1295400"/>
            <a:ext cx="4572000" cy="5191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800">
                <a:solidFill>
                  <a:srgbClr val="6600CC"/>
                </a:solidFill>
                <a:latin typeface="隶书" pitchFamily="49" charset="-122"/>
                <a:ea typeface="隶书" pitchFamily="49" charset="-122"/>
              </a:rPr>
              <a:t> 期货交易的主要特征</a:t>
            </a:r>
            <a:r>
              <a:rPr lang="zh-CN" altLang="en-US" sz="2800"/>
              <a:t> </a:t>
            </a:r>
          </a:p>
        </p:txBody>
      </p:sp>
      <p:sp>
        <p:nvSpPr>
          <p:cNvPr id="7172" name="Rectangle 7"/>
          <p:cNvSpPr>
            <a:spLocks noChangeArrowheads="1"/>
          </p:cNvSpPr>
          <p:nvPr/>
        </p:nvSpPr>
        <p:spPr bwMode="auto">
          <a:xfrm>
            <a:off x="1447800" y="1881188"/>
            <a:ext cx="5486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CC"/>
                </a:solidFill>
                <a:latin typeface="隶书" pitchFamily="49" charset="-122"/>
                <a:ea typeface="隶书" pitchFamily="49" charset="-122"/>
              </a:rPr>
              <a:t> </a:t>
            </a:r>
            <a:r>
              <a:rPr lang="zh-CN" altLang="en-US" sz="2400">
                <a:solidFill>
                  <a:srgbClr val="660033"/>
                </a:solidFill>
                <a:latin typeface="隶书" pitchFamily="49" charset="-122"/>
                <a:ea typeface="隶书" pitchFamily="49" charset="-122"/>
              </a:rPr>
              <a:t>期货市场具有专门的交易场所</a:t>
            </a:r>
            <a:r>
              <a:rPr lang="zh-CN" altLang="en-US" sz="2400"/>
              <a:t> </a:t>
            </a:r>
            <a:endParaRPr lang="zh-CN" altLang="en-US" sz="2400">
              <a:latin typeface="Times New Roman" pitchFamily="18" charset="0"/>
            </a:endParaRPr>
          </a:p>
        </p:txBody>
      </p:sp>
      <p:sp>
        <p:nvSpPr>
          <p:cNvPr id="7173" name="Rectangle 8"/>
          <p:cNvSpPr>
            <a:spLocks noChangeArrowheads="1"/>
          </p:cNvSpPr>
          <p:nvPr/>
        </p:nvSpPr>
        <p:spPr bwMode="auto">
          <a:xfrm>
            <a:off x="1447800" y="2306638"/>
            <a:ext cx="6324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CC"/>
                </a:solidFill>
                <a:latin typeface="隶书" pitchFamily="49" charset="-122"/>
                <a:ea typeface="隶书" pitchFamily="49" charset="-122"/>
              </a:rPr>
              <a:t> </a:t>
            </a:r>
            <a:r>
              <a:rPr lang="zh-CN" altLang="en-US" sz="2400">
                <a:solidFill>
                  <a:srgbClr val="660033"/>
                </a:solidFill>
                <a:latin typeface="隶书" pitchFamily="49" charset="-122"/>
                <a:ea typeface="隶书" pitchFamily="49" charset="-122"/>
              </a:rPr>
              <a:t>期货市场的交易对象是标准化的期货合约</a:t>
            </a:r>
          </a:p>
        </p:txBody>
      </p:sp>
      <p:sp>
        <p:nvSpPr>
          <p:cNvPr id="7174" name="Rectangle 9"/>
          <p:cNvSpPr>
            <a:spLocks noChangeArrowheads="1"/>
          </p:cNvSpPr>
          <p:nvPr/>
        </p:nvSpPr>
        <p:spPr bwMode="auto">
          <a:xfrm>
            <a:off x="1447800" y="2795588"/>
            <a:ext cx="6781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ea typeface="隶书" pitchFamily="49" charset="-122"/>
              </a:rPr>
              <a:t> 适宜于进行期货交易的期货商品具有特殊性 </a:t>
            </a:r>
            <a:endParaRPr lang="zh-CN" altLang="en-US" sz="2400">
              <a:solidFill>
                <a:srgbClr val="660033"/>
              </a:solidFill>
              <a:latin typeface="Times New Roman" pitchFamily="18" charset="0"/>
              <a:ea typeface="隶书" pitchFamily="49" charset="-122"/>
            </a:endParaRPr>
          </a:p>
        </p:txBody>
      </p:sp>
      <p:sp>
        <p:nvSpPr>
          <p:cNvPr id="7175" name="Rectangle 10"/>
          <p:cNvSpPr>
            <a:spLocks noChangeArrowheads="1"/>
          </p:cNvSpPr>
          <p:nvPr/>
        </p:nvSpPr>
        <p:spPr bwMode="auto">
          <a:xfrm>
            <a:off x="1447800" y="3260725"/>
            <a:ext cx="6781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rPr>
              <a:t> </a:t>
            </a:r>
            <a:r>
              <a:rPr lang="zh-CN" altLang="en-US" sz="2400">
                <a:solidFill>
                  <a:srgbClr val="660033"/>
                </a:solidFill>
                <a:ea typeface="隶书" pitchFamily="49" charset="-122"/>
              </a:rPr>
              <a:t>期货交易是通过买卖双方公开竞价方式进行 </a:t>
            </a:r>
          </a:p>
        </p:txBody>
      </p:sp>
      <p:sp>
        <p:nvSpPr>
          <p:cNvPr id="7176" name="Rectangle 11"/>
          <p:cNvSpPr>
            <a:spLocks noChangeArrowheads="1"/>
          </p:cNvSpPr>
          <p:nvPr/>
        </p:nvSpPr>
        <p:spPr bwMode="auto">
          <a:xfrm>
            <a:off x="1447800" y="3717925"/>
            <a:ext cx="4343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ea typeface="隶书" pitchFamily="49" charset="-122"/>
              </a:rPr>
              <a:t> 期货交易实行保证金制度 </a:t>
            </a:r>
            <a:endParaRPr lang="zh-CN" altLang="en-US" sz="2400">
              <a:solidFill>
                <a:srgbClr val="660033"/>
              </a:solidFill>
              <a:latin typeface="Times New Roman" pitchFamily="18" charset="0"/>
              <a:ea typeface="隶书" pitchFamily="49" charset="-122"/>
            </a:endParaRPr>
          </a:p>
        </p:txBody>
      </p:sp>
      <p:sp>
        <p:nvSpPr>
          <p:cNvPr id="7177" name="Rectangle 12"/>
          <p:cNvSpPr>
            <a:spLocks noChangeArrowheads="1"/>
          </p:cNvSpPr>
          <p:nvPr/>
        </p:nvSpPr>
        <p:spPr bwMode="auto">
          <a:xfrm>
            <a:off x="1447800" y="4175125"/>
            <a:ext cx="5638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ea typeface="隶书" pitchFamily="49" charset="-122"/>
              </a:rPr>
              <a:t> 期货市场具有高风险、高回报的特点 </a:t>
            </a:r>
            <a:endParaRPr lang="zh-CN" altLang="en-US" sz="2400">
              <a:solidFill>
                <a:srgbClr val="660033"/>
              </a:solidFill>
              <a:latin typeface="Times New Roman" pitchFamily="18" charset="0"/>
              <a:ea typeface="隶书" pitchFamily="49" charset="-122"/>
            </a:endParaRPr>
          </a:p>
        </p:txBody>
      </p:sp>
      <p:sp>
        <p:nvSpPr>
          <p:cNvPr id="7178" name="Rectangle 13"/>
          <p:cNvSpPr>
            <a:spLocks noChangeArrowheads="1"/>
          </p:cNvSpPr>
          <p:nvPr/>
        </p:nvSpPr>
        <p:spPr bwMode="auto">
          <a:xfrm>
            <a:off x="1447800" y="4629150"/>
            <a:ext cx="5562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ea typeface="隶书" pitchFamily="49" charset="-122"/>
              </a:rPr>
              <a:t> 期货交易不以实物商品的交割为目的 </a:t>
            </a:r>
            <a:endParaRPr lang="zh-CN" altLang="en-US" sz="2400">
              <a:solidFill>
                <a:srgbClr val="660033"/>
              </a:solidFill>
              <a:latin typeface="Times New Roman" pitchFamily="18" charset="0"/>
              <a:ea typeface="隶书" pitchFamily="49" charset="-122"/>
            </a:endParaRPr>
          </a:p>
        </p:txBody>
      </p:sp>
      <p:sp>
        <p:nvSpPr>
          <p:cNvPr id="7179" name="Rectangle 14"/>
          <p:cNvSpPr>
            <a:spLocks noChangeArrowheads="1"/>
          </p:cNvSpPr>
          <p:nvPr/>
        </p:nvSpPr>
        <p:spPr bwMode="auto">
          <a:xfrm>
            <a:off x="1447800" y="5086350"/>
            <a:ext cx="6248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ea typeface="隶书" pitchFamily="49" charset="-122"/>
              </a:rPr>
              <a:t> 期货交易由期货交易所对其提供履约担保 </a:t>
            </a:r>
            <a:endParaRPr lang="zh-CN" altLang="en-US" sz="2400">
              <a:solidFill>
                <a:srgbClr val="660033"/>
              </a:solidFill>
              <a:latin typeface="Times New Roman" pitchFamily="18" charset="0"/>
              <a:ea typeface="隶书" pitchFamily="49"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grpSp>
        <p:nvGrpSpPr>
          <p:cNvPr id="44035" name="Group 48"/>
          <p:cNvGrpSpPr>
            <a:grpSpLocks/>
          </p:cNvGrpSpPr>
          <p:nvPr/>
        </p:nvGrpSpPr>
        <p:grpSpPr bwMode="auto">
          <a:xfrm>
            <a:off x="608013" y="1352550"/>
            <a:ext cx="8228012" cy="4267200"/>
            <a:chOff x="-3" y="-3"/>
            <a:chExt cx="5039" cy="2058"/>
          </a:xfrm>
        </p:grpSpPr>
        <p:grpSp>
          <p:nvGrpSpPr>
            <p:cNvPr id="44037" name="Group 46"/>
            <p:cNvGrpSpPr>
              <a:grpSpLocks/>
            </p:cNvGrpSpPr>
            <p:nvPr/>
          </p:nvGrpSpPr>
          <p:grpSpPr bwMode="auto">
            <a:xfrm>
              <a:off x="0" y="0"/>
              <a:ext cx="5033" cy="2052"/>
              <a:chOff x="0" y="0"/>
              <a:chExt cx="5033" cy="2052"/>
            </a:xfrm>
          </p:grpSpPr>
          <p:grpSp>
            <p:nvGrpSpPr>
              <p:cNvPr id="44039" name="Group 21"/>
              <p:cNvGrpSpPr>
                <a:grpSpLocks/>
              </p:cNvGrpSpPr>
              <p:nvPr/>
            </p:nvGrpSpPr>
            <p:grpSpPr bwMode="auto">
              <a:xfrm>
                <a:off x="0" y="0"/>
                <a:ext cx="815" cy="384"/>
                <a:chOff x="0" y="0"/>
                <a:chExt cx="815" cy="384"/>
              </a:xfrm>
            </p:grpSpPr>
            <p:sp>
              <p:nvSpPr>
                <p:cNvPr id="44076" name="Rectangle 7"/>
                <p:cNvSpPr>
                  <a:spLocks noChangeArrowheads="1"/>
                </p:cNvSpPr>
                <p:nvPr/>
              </p:nvSpPr>
              <p:spPr bwMode="auto">
                <a:xfrm>
                  <a:off x="43" y="0"/>
                  <a:ext cx="72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44077" name="Rectangle 20"/>
                <p:cNvSpPr>
                  <a:spLocks noChangeArrowheads="1"/>
                </p:cNvSpPr>
                <p:nvPr/>
              </p:nvSpPr>
              <p:spPr bwMode="auto">
                <a:xfrm>
                  <a:off x="0" y="0"/>
                  <a:ext cx="81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0" name="Group 23"/>
              <p:cNvGrpSpPr>
                <a:grpSpLocks/>
              </p:cNvGrpSpPr>
              <p:nvPr/>
            </p:nvGrpSpPr>
            <p:grpSpPr bwMode="auto">
              <a:xfrm>
                <a:off x="815" y="0"/>
                <a:ext cx="2435" cy="384"/>
                <a:chOff x="815" y="0"/>
                <a:chExt cx="2435" cy="384"/>
              </a:xfrm>
            </p:grpSpPr>
            <p:sp>
              <p:nvSpPr>
                <p:cNvPr id="44074" name="Rectangle 8"/>
                <p:cNvSpPr>
                  <a:spLocks noChangeArrowheads="1"/>
                </p:cNvSpPr>
                <p:nvPr/>
              </p:nvSpPr>
              <p:spPr bwMode="auto">
                <a:xfrm>
                  <a:off x="858" y="0"/>
                  <a:ext cx="234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现货市场</a:t>
                  </a:r>
                </a:p>
              </p:txBody>
            </p:sp>
            <p:sp>
              <p:nvSpPr>
                <p:cNvPr id="44075" name="Rectangle 22"/>
                <p:cNvSpPr>
                  <a:spLocks noChangeArrowheads="1"/>
                </p:cNvSpPr>
                <p:nvPr/>
              </p:nvSpPr>
              <p:spPr bwMode="auto">
                <a:xfrm>
                  <a:off x="815" y="0"/>
                  <a:ext cx="243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1" name="Group 25"/>
              <p:cNvGrpSpPr>
                <a:grpSpLocks/>
              </p:cNvGrpSpPr>
              <p:nvPr/>
            </p:nvGrpSpPr>
            <p:grpSpPr bwMode="auto">
              <a:xfrm>
                <a:off x="3250" y="0"/>
                <a:ext cx="1783" cy="384"/>
                <a:chOff x="3250" y="0"/>
                <a:chExt cx="1783" cy="384"/>
              </a:xfrm>
            </p:grpSpPr>
            <p:sp>
              <p:nvSpPr>
                <p:cNvPr id="44072" name="Rectangle 9"/>
                <p:cNvSpPr>
                  <a:spLocks noChangeArrowheads="1"/>
                </p:cNvSpPr>
                <p:nvPr/>
              </p:nvSpPr>
              <p:spPr bwMode="auto">
                <a:xfrm>
                  <a:off x="3293" y="0"/>
                  <a:ext cx="1697"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期货市场</a:t>
                  </a:r>
                </a:p>
              </p:txBody>
            </p:sp>
            <p:sp>
              <p:nvSpPr>
                <p:cNvPr id="44073" name="Rectangle 24"/>
                <p:cNvSpPr>
                  <a:spLocks noChangeArrowheads="1"/>
                </p:cNvSpPr>
                <p:nvPr/>
              </p:nvSpPr>
              <p:spPr bwMode="auto">
                <a:xfrm>
                  <a:off x="3250" y="0"/>
                  <a:ext cx="1783"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2" name="Group 27"/>
              <p:cNvGrpSpPr>
                <a:grpSpLocks/>
              </p:cNvGrpSpPr>
              <p:nvPr/>
            </p:nvGrpSpPr>
            <p:grpSpPr bwMode="auto">
              <a:xfrm>
                <a:off x="0" y="384"/>
                <a:ext cx="815" cy="460"/>
                <a:chOff x="0" y="384"/>
                <a:chExt cx="815" cy="460"/>
              </a:xfrm>
            </p:grpSpPr>
            <p:sp>
              <p:nvSpPr>
                <p:cNvPr id="44070" name="Rectangle 10"/>
                <p:cNvSpPr>
                  <a:spLocks noChangeArrowheads="1"/>
                </p:cNvSpPr>
                <p:nvPr/>
              </p:nvSpPr>
              <p:spPr bwMode="auto">
                <a:xfrm>
                  <a:off x="43" y="384"/>
                  <a:ext cx="72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6月份</a:t>
                  </a:r>
                </a:p>
              </p:txBody>
            </p:sp>
            <p:sp>
              <p:nvSpPr>
                <p:cNvPr id="44071" name="Rectangle 26"/>
                <p:cNvSpPr>
                  <a:spLocks noChangeArrowheads="1"/>
                </p:cNvSpPr>
                <p:nvPr/>
              </p:nvSpPr>
              <p:spPr bwMode="auto">
                <a:xfrm>
                  <a:off x="0" y="384"/>
                  <a:ext cx="81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3" name="Group 29"/>
              <p:cNvGrpSpPr>
                <a:grpSpLocks/>
              </p:cNvGrpSpPr>
              <p:nvPr/>
            </p:nvGrpSpPr>
            <p:grpSpPr bwMode="auto">
              <a:xfrm>
                <a:off x="815" y="384"/>
                <a:ext cx="2435" cy="460"/>
                <a:chOff x="815" y="384"/>
                <a:chExt cx="2435" cy="460"/>
              </a:xfrm>
            </p:grpSpPr>
            <p:sp>
              <p:nvSpPr>
                <p:cNvPr id="44068" name="Rectangle 11"/>
                <p:cNvSpPr>
                  <a:spLocks noChangeArrowheads="1"/>
                </p:cNvSpPr>
                <p:nvPr/>
              </p:nvSpPr>
              <p:spPr bwMode="auto">
                <a:xfrm>
                  <a:off x="858" y="384"/>
                  <a:ext cx="234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2</a:t>
                  </a:r>
                  <a:r>
                    <a:rPr lang="zh-CN" altLang="en-US">
                      <a:latin typeface="Times New Roman" pitchFamily="18" charset="0"/>
                    </a:rPr>
                    <a:t>美元的价格卖出</a:t>
                  </a:r>
                  <a:r>
                    <a:rPr lang="zh-CN" altLang="en-US"/>
                    <a:t>50</a:t>
                  </a:r>
                  <a:r>
                    <a:rPr lang="zh-CN" altLang="en-US">
                      <a:latin typeface="Times New Roman" pitchFamily="18" charset="0"/>
                    </a:rPr>
                    <a:t>万英镑</a:t>
                  </a:r>
                </a:p>
              </p:txBody>
            </p:sp>
            <p:sp>
              <p:nvSpPr>
                <p:cNvPr id="44069" name="Rectangle 28"/>
                <p:cNvSpPr>
                  <a:spLocks noChangeArrowheads="1"/>
                </p:cNvSpPr>
                <p:nvPr/>
              </p:nvSpPr>
              <p:spPr bwMode="auto">
                <a:xfrm>
                  <a:off x="815" y="384"/>
                  <a:ext cx="243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4" name="Group 31"/>
              <p:cNvGrpSpPr>
                <a:grpSpLocks/>
              </p:cNvGrpSpPr>
              <p:nvPr/>
            </p:nvGrpSpPr>
            <p:grpSpPr bwMode="auto">
              <a:xfrm>
                <a:off x="3250" y="384"/>
                <a:ext cx="1783" cy="460"/>
                <a:chOff x="3250" y="384"/>
                <a:chExt cx="1783" cy="460"/>
              </a:xfrm>
            </p:grpSpPr>
            <p:sp>
              <p:nvSpPr>
                <p:cNvPr id="44066" name="Rectangle 12"/>
                <p:cNvSpPr>
                  <a:spLocks noChangeArrowheads="1"/>
                </p:cNvSpPr>
                <p:nvPr/>
              </p:nvSpPr>
              <p:spPr bwMode="auto">
                <a:xfrm>
                  <a:off x="3293" y="384"/>
                  <a:ext cx="1697"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2.05</a:t>
                  </a:r>
                  <a:r>
                    <a:rPr lang="zh-CN" altLang="en-US">
                      <a:latin typeface="Times New Roman" pitchFamily="18" charset="0"/>
                    </a:rPr>
                    <a:t>美元的价格购买</a:t>
                  </a:r>
                  <a:r>
                    <a:rPr lang="zh-CN" altLang="en-US"/>
                    <a:t>8</a:t>
                  </a:r>
                  <a:r>
                    <a:rPr lang="zh-CN" altLang="en-US">
                      <a:latin typeface="Times New Roman" pitchFamily="18" charset="0"/>
                    </a:rPr>
                    <a:t>份</a:t>
                  </a:r>
                  <a:r>
                    <a:rPr lang="zh-CN" altLang="en-US"/>
                    <a:t>9</a:t>
                  </a:r>
                  <a:r>
                    <a:rPr lang="zh-CN" altLang="en-US">
                      <a:latin typeface="Times New Roman" pitchFamily="18" charset="0"/>
                    </a:rPr>
                    <a:t>月份交割的英镑期货合约</a:t>
                  </a:r>
                </a:p>
              </p:txBody>
            </p:sp>
            <p:sp>
              <p:nvSpPr>
                <p:cNvPr id="44067" name="Rectangle 30"/>
                <p:cNvSpPr>
                  <a:spLocks noChangeArrowheads="1"/>
                </p:cNvSpPr>
                <p:nvPr/>
              </p:nvSpPr>
              <p:spPr bwMode="auto">
                <a:xfrm>
                  <a:off x="3250" y="384"/>
                  <a:ext cx="1783"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5" name="Group 33"/>
              <p:cNvGrpSpPr>
                <a:grpSpLocks/>
              </p:cNvGrpSpPr>
              <p:nvPr/>
            </p:nvGrpSpPr>
            <p:grpSpPr bwMode="auto">
              <a:xfrm>
                <a:off x="0" y="844"/>
                <a:ext cx="815" cy="460"/>
                <a:chOff x="0" y="844"/>
                <a:chExt cx="815" cy="460"/>
              </a:xfrm>
            </p:grpSpPr>
            <p:sp>
              <p:nvSpPr>
                <p:cNvPr id="44064" name="Rectangle 13"/>
                <p:cNvSpPr>
                  <a:spLocks noChangeArrowheads="1"/>
                </p:cNvSpPr>
                <p:nvPr/>
              </p:nvSpPr>
              <p:spPr bwMode="auto">
                <a:xfrm>
                  <a:off x="43" y="844"/>
                  <a:ext cx="72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9月份</a:t>
                  </a:r>
                </a:p>
              </p:txBody>
            </p:sp>
            <p:sp>
              <p:nvSpPr>
                <p:cNvPr id="44065" name="Rectangle 32"/>
                <p:cNvSpPr>
                  <a:spLocks noChangeArrowheads="1"/>
                </p:cNvSpPr>
                <p:nvPr/>
              </p:nvSpPr>
              <p:spPr bwMode="auto">
                <a:xfrm>
                  <a:off x="0" y="844"/>
                  <a:ext cx="81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6" name="Group 35"/>
              <p:cNvGrpSpPr>
                <a:grpSpLocks/>
              </p:cNvGrpSpPr>
              <p:nvPr/>
            </p:nvGrpSpPr>
            <p:grpSpPr bwMode="auto">
              <a:xfrm>
                <a:off x="815" y="844"/>
                <a:ext cx="2435" cy="460"/>
                <a:chOff x="815" y="844"/>
                <a:chExt cx="2435" cy="460"/>
              </a:xfrm>
            </p:grpSpPr>
            <p:sp>
              <p:nvSpPr>
                <p:cNvPr id="44062" name="Rectangle 14"/>
                <p:cNvSpPr>
                  <a:spLocks noChangeArrowheads="1"/>
                </p:cNvSpPr>
                <p:nvPr/>
              </p:nvSpPr>
              <p:spPr bwMode="auto">
                <a:xfrm>
                  <a:off x="858" y="844"/>
                  <a:ext cx="234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2.05</a:t>
                  </a:r>
                  <a:r>
                    <a:rPr lang="zh-CN" altLang="en-US">
                      <a:latin typeface="Times New Roman" pitchFamily="18" charset="0"/>
                    </a:rPr>
                    <a:t>美元的价格购买</a:t>
                  </a:r>
                  <a:r>
                    <a:rPr lang="zh-CN" altLang="en-US"/>
                    <a:t>50</a:t>
                  </a:r>
                  <a:r>
                    <a:rPr lang="zh-CN" altLang="en-US">
                      <a:latin typeface="Times New Roman" pitchFamily="18" charset="0"/>
                    </a:rPr>
                    <a:t>万英镑</a:t>
                  </a:r>
                </a:p>
              </p:txBody>
            </p:sp>
            <p:sp>
              <p:nvSpPr>
                <p:cNvPr id="44063" name="Rectangle 34"/>
                <p:cNvSpPr>
                  <a:spLocks noChangeArrowheads="1"/>
                </p:cNvSpPr>
                <p:nvPr/>
              </p:nvSpPr>
              <p:spPr bwMode="auto">
                <a:xfrm>
                  <a:off x="815" y="844"/>
                  <a:ext cx="243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7" name="Group 37"/>
              <p:cNvGrpSpPr>
                <a:grpSpLocks/>
              </p:cNvGrpSpPr>
              <p:nvPr/>
            </p:nvGrpSpPr>
            <p:grpSpPr bwMode="auto">
              <a:xfrm>
                <a:off x="3250" y="844"/>
                <a:ext cx="1783" cy="460"/>
                <a:chOff x="3250" y="844"/>
                <a:chExt cx="1783" cy="460"/>
              </a:xfrm>
            </p:grpSpPr>
            <p:sp>
              <p:nvSpPr>
                <p:cNvPr id="44060" name="Rectangle 15"/>
                <p:cNvSpPr>
                  <a:spLocks noChangeArrowheads="1"/>
                </p:cNvSpPr>
                <p:nvPr/>
              </p:nvSpPr>
              <p:spPr bwMode="auto">
                <a:xfrm>
                  <a:off x="3293" y="844"/>
                  <a:ext cx="1697"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以</a:t>
                  </a:r>
                  <a:r>
                    <a:rPr lang="zh-CN" altLang="en-US"/>
                    <a:t>1</a:t>
                  </a:r>
                  <a:r>
                    <a:rPr lang="zh-CN" altLang="en-US">
                      <a:latin typeface="Times New Roman" pitchFamily="18" charset="0"/>
                    </a:rPr>
                    <a:t>英镑兑换</a:t>
                  </a:r>
                  <a:r>
                    <a:rPr lang="zh-CN" altLang="en-US"/>
                    <a:t>2.10</a:t>
                  </a:r>
                  <a:r>
                    <a:rPr lang="zh-CN" altLang="en-US">
                      <a:latin typeface="Times New Roman" pitchFamily="18" charset="0"/>
                    </a:rPr>
                    <a:t>美元的价格卖出</a:t>
                  </a:r>
                  <a:r>
                    <a:rPr lang="zh-CN" altLang="en-US"/>
                    <a:t>8</a:t>
                  </a:r>
                  <a:r>
                    <a:rPr lang="zh-CN" altLang="en-US">
                      <a:latin typeface="Times New Roman" pitchFamily="18" charset="0"/>
                    </a:rPr>
                    <a:t>份</a:t>
                  </a:r>
                  <a:r>
                    <a:rPr lang="zh-CN" altLang="en-US"/>
                    <a:t>9</a:t>
                  </a:r>
                  <a:r>
                    <a:rPr lang="zh-CN" altLang="en-US">
                      <a:latin typeface="Times New Roman" pitchFamily="18" charset="0"/>
                    </a:rPr>
                    <a:t>月份交割的英镑期货合约</a:t>
                  </a:r>
                </a:p>
              </p:txBody>
            </p:sp>
            <p:sp>
              <p:nvSpPr>
                <p:cNvPr id="44061" name="Rectangle 36"/>
                <p:cNvSpPr>
                  <a:spLocks noChangeArrowheads="1"/>
                </p:cNvSpPr>
                <p:nvPr/>
              </p:nvSpPr>
              <p:spPr bwMode="auto">
                <a:xfrm>
                  <a:off x="3250" y="844"/>
                  <a:ext cx="1783"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8" name="Group 39"/>
              <p:cNvGrpSpPr>
                <a:grpSpLocks/>
              </p:cNvGrpSpPr>
              <p:nvPr/>
            </p:nvGrpSpPr>
            <p:grpSpPr bwMode="auto">
              <a:xfrm>
                <a:off x="0" y="1304"/>
                <a:ext cx="815" cy="748"/>
                <a:chOff x="0" y="1304"/>
                <a:chExt cx="815" cy="748"/>
              </a:xfrm>
            </p:grpSpPr>
            <p:sp>
              <p:nvSpPr>
                <p:cNvPr id="44058" name="Rectangle 16"/>
                <p:cNvSpPr>
                  <a:spLocks noChangeArrowheads="1"/>
                </p:cNvSpPr>
                <p:nvPr/>
              </p:nvSpPr>
              <p:spPr bwMode="auto">
                <a:xfrm>
                  <a:off x="43" y="1304"/>
                  <a:ext cx="729" cy="74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结果</a:t>
                  </a:r>
                </a:p>
              </p:txBody>
            </p:sp>
            <p:sp>
              <p:nvSpPr>
                <p:cNvPr id="44059" name="Rectangle 38"/>
                <p:cNvSpPr>
                  <a:spLocks noChangeArrowheads="1"/>
                </p:cNvSpPr>
                <p:nvPr/>
              </p:nvSpPr>
              <p:spPr bwMode="auto">
                <a:xfrm>
                  <a:off x="0" y="1304"/>
                  <a:ext cx="815" cy="748"/>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49" name="Group 41"/>
              <p:cNvGrpSpPr>
                <a:grpSpLocks/>
              </p:cNvGrpSpPr>
              <p:nvPr/>
            </p:nvGrpSpPr>
            <p:grpSpPr bwMode="auto">
              <a:xfrm>
                <a:off x="815" y="1304"/>
                <a:ext cx="2435" cy="374"/>
                <a:chOff x="815" y="1304"/>
                <a:chExt cx="2435" cy="374"/>
              </a:xfrm>
            </p:grpSpPr>
            <p:sp>
              <p:nvSpPr>
                <p:cNvPr id="44056" name="Rectangle 17"/>
                <p:cNvSpPr>
                  <a:spLocks noChangeArrowheads="1"/>
                </p:cNvSpPr>
                <p:nvPr/>
              </p:nvSpPr>
              <p:spPr bwMode="auto">
                <a:xfrm>
                  <a:off x="858" y="1304"/>
                  <a:ext cx="2349"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损失</a:t>
                  </a:r>
                  <a:r>
                    <a:rPr lang="zh-CN" altLang="en-US"/>
                    <a:t>=50</a:t>
                  </a:r>
                  <a:r>
                    <a:rPr lang="zh-CN" altLang="en-US">
                      <a:latin typeface="MingLiU" pitchFamily="49" charset="-120"/>
                      <a:ea typeface="MingLiU" pitchFamily="49" charset="-120"/>
                    </a:rPr>
                    <a:t>×</a:t>
                  </a:r>
                  <a:r>
                    <a:rPr lang="zh-CN" altLang="en-US">
                      <a:latin typeface="Times New Roman" pitchFamily="18" charset="0"/>
                    </a:rPr>
                    <a:t>（</a:t>
                  </a:r>
                  <a:r>
                    <a:rPr lang="zh-CN" altLang="en-US"/>
                    <a:t>2.05-2</a:t>
                  </a:r>
                  <a:r>
                    <a:rPr lang="zh-CN" altLang="en-US">
                      <a:latin typeface="Times New Roman" pitchFamily="18" charset="0"/>
                    </a:rPr>
                    <a:t>）</a:t>
                  </a:r>
                  <a:r>
                    <a:rPr lang="zh-CN" altLang="en-US"/>
                    <a:t>=25000</a:t>
                  </a:r>
                  <a:r>
                    <a:rPr lang="zh-CN" altLang="en-US">
                      <a:latin typeface="Times New Roman" pitchFamily="18" charset="0"/>
                    </a:rPr>
                    <a:t>美元</a:t>
                  </a:r>
                </a:p>
              </p:txBody>
            </p:sp>
            <p:sp>
              <p:nvSpPr>
                <p:cNvPr id="44057" name="Rectangle 40"/>
                <p:cNvSpPr>
                  <a:spLocks noChangeArrowheads="1"/>
                </p:cNvSpPr>
                <p:nvPr/>
              </p:nvSpPr>
              <p:spPr bwMode="auto">
                <a:xfrm>
                  <a:off x="815" y="1304"/>
                  <a:ext cx="2435"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50" name="Group 43"/>
              <p:cNvGrpSpPr>
                <a:grpSpLocks/>
              </p:cNvGrpSpPr>
              <p:nvPr/>
            </p:nvGrpSpPr>
            <p:grpSpPr bwMode="auto">
              <a:xfrm>
                <a:off x="3250" y="1304"/>
                <a:ext cx="1783" cy="374"/>
                <a:chOff x="3250" y="1304"/>
                <a:chExt cx="1783" cy="374"/>
              </a:xfrm>
            </p:grpSpPr>
            <p:sp>
              <p:nvSpPr>
                <p:cNvPr id="44054" name="Rectangle 18"/>
                <p:cNvSpPr>
                  <a:spLocks noChangeArrowheads="1"/>
                </p:cNvSpPr>
                <p:nvPr/>
              </p:nvSpPr>
              <p:spPr bwMode="auto">
                <a:xfrm>
                  <a:off x="3293" y="1304"/>
                  <a:ext cx="1697"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盈利</a:t>
                  </a:r>
                  <a:r>
                    <a:rPr lang="zh-CN" altLang="en-US"/>
                    <a:t>=50</a:t>
                  </a:r>
                  <a:r>
                    <a:rPr lang="zh-CN" altLang="en-US">
                      <a:latin typeface="MingLiU" pitchFamily="49" charset="-120"/>
                      <a:ea typeface="MingLiU" pitchFamily="49" charset="-120"/>
                    </a:rPr>
                    <a:t>×</a:t>
                  </a:r>
                  <a:r>
                    <a:rPr lang="zh-CN" altLang="en-US">
                      <a:latin typeface="Times New Roman" pitchFamily="18" charset="0"/>
                    </a:rPr>
                    <a:t>（</a:t>
                  </a:r>
                  <a:r>
                    <a:rPr lang="zh-CN" altLang="en-US"/>
                    <a:t>2.10-2.05</a:t>
                  </a:r>
                  <a:r>
                    <a:rPr lang="zh-CN" altLang="en-US">
                      <a:latin typeface="Times New Roman" pitchFamily="18" charset="0"/>
                    </a:rPr>
                    <a:t>）</a:t>
                  </a:r>
                  <a:r>
                    <a:rPr lang="zh-CN" altLang="en-US"/>
                    <a:t>=25000</a:t>
                  </a:r>
                  <a:r>
                    <a:rPr lang="zh-CN" altLang="en-US">
                      <a:latin typeface="Times New Roman" pitchFamily="18" charset="0"/>
                    </a:rPr>
                    <a:t>美元</a:t>
                  </a:r>
                </a:p>
              </p:txBody>
            </p:sp>
            <p:sp>
              <p:nvSpPr>
                <p:cNvPr id="44055" name="Rectangle 42"/>
                <p:cNvSpPr>
                  <a:spLocks noChangeArrowheads="1"/>
                </p:cNvSpPr>
                <p:nvPr/>
              </p:nvSpPr>
              <p:spPr bwMode="auto">
                <a:xfrm>
                  <a:off x="3250" y="1304"/>
                  <a:ext cx="1783"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4051" name="Group 45"/>
              <p:cNvGrpSpPr>
                <a:grpSpLocks/>
              </p:cNvGrpSpPr>
              <p:nvPr/>
            </p:nvGrpSpPr>
            <p:grpSpPr bwMode="auto">
              <a:xfrm>
                <a:off x="815" y="1678"/>
                <a:ext cx="4218" cy="374"/>
                <a:chOff x="815" y="1678"/>
                <a:chExt cx="4218" cy="374"/>
              </a:xfrm>
            </p:grpSpPr>
            <p:sp>
              <p:nvSpPr>
                <p:cNvPr id="44052" name="Rectangle 19"/>
                <p:cNvSpPr>
                  <a:spLocks noChangeArrowheads="1"/>
                </p:cNvSpPr>
                <p:nvPr/>
              </p:nvSpPr>
              <p:spPr bwMode="auto">
                <a:xfrm>
                  <a:off x="858" y="1678"/>
                  <a:ext cx="4132"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投资者损益</a:t>
                  </a:r>
                  <a:r>
                    <a:rPr lang="zh-CN" altLang="en-US"/>
                    <a:t>=0</a:t>
                  </a:r>
                  <a:r>
                    <a:rPr lang="zh-CN" altLang="en-US">
                      <a:latin typeface="Times New Roman" pitchFamily="18" charset="0"/>
                    </a:rPr>
                    <a:t>，这就是说，通过保值交易，这家公司完全避免了汇率变动的风险。</a:t>
                  </a:r>
                </a:p>
              </p:txBody>
            </p:sp>
            <p:sp>
              <p:nvSpPr>
                <p:cNvPr id="44053" name="Rectangle 44"/>
                <p:cNvSpPr>
                  <a:spLocks noChangeArrowheads="1"/>
                </p:cNvSpPr>
                <p:nvPr/>
              </p:nvSpPr>
              <p:spPr bwMode="auto">
                <a:xfrm>
                  <a:off x="815" y="1678"/>
                  <a:ext cx="4218"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44038" name="Rectangle 47"/>
            <p:cNvSpPr>
              <a:spLocks noChangeArrowheads="1"/>
            </p:cNvSpPr>
            <p:nvPr/>
          </p:nvSpPr>
          <p:spPr bwMode="auto">
            <a:xfrm>
              <a:off x="-3" y="-3"/>
              <a:ext cx="5039" cy="2058"/>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44036" name="TextBox 1"/>
          <p:cNvSpPr txBox="1">
            <a:spLocks noChangeArrowheads="1"/>
          </p:cNvSpPr>
          <p:nvPr/>
        </p:nvSpPr>
        <p:spPr bwMode="auto">
          <a:xfrm>
            <a:off x="2235200" y="982663"/>
            <a:ext cx="48974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t>表</a:t>
            </a:r>
            <a:r>
              <a:rPr lang="en-US" altLang="zh-CN"/>
              <a:t>11.6-4   </a:t>
            </a:r>
            <a:r>
              <a:rPr lang="zh-CN" altLang="zh-CN"/>
              <a:t>外汇期货多头套期保值</a:t>
            </a:r>
          </a:p>
          <a:p>
            <a:endParaRPr lang="zh-CN"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8197" name="Text Box 5"/>
          <p:cNvSpPr txBox="1">
            <a:spLocks noChangeArrowheads="1"/>
          </p:cNvSpPr>
          <p:nvPr/>
        </p:nvSpPr>
        <p:spPr bwMode="auto">
          <a:xfrm>
            <a:off x="1390650" y="1782763"/>
            <a:ext cx="7285038" cy="46720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lnSpc>
                <a:spcPct val="150000"/>
              </a:lnSpc>
              <a:spcBef>
                <a:spcPct val="50000"/>
              </a:spcBef>
              <a:defRPr/>
            </a:pPr>
            <a:r>
              <a:rPr lang="zh-CN" altLang="en-US" sz="2400" dirty="0">
                <a:solidFill>
                  <a:srgbClr val="6600CC"/>
                </a:solidFill>
                <a:effectLst>
                  <a:outerShdw blurRad="38100" dist="38100" dir="2700000" algn="tl">
                    <a:srgbClr val="C0C0C0"/>
                  </a:outerShdw>
                </a:effectLst>
                <a:latin typeface="Times New Roman" pitchFamily="18" charset="0"/>
              </a:rPr>
              <a:t>例</a:t>
            </a:r>
            <a:r>
              <a:rPr lang="en-US" altLang="zh-CN" sz="2400" dirty="0">
                <a:solidFill>
                  <a:srgbClr val="6600CC"/>
                </a:solidFill>
                <a:effectLst>
                  <a:outerShdw blurRad="38100" dist="38100" dir="2700000" algn="tl">
                    <a:srgbClr val="C0C0C0"/>
                  </a:outerShdw>
                </a:effectLst>
                <a:latin typeface="Times New Roman" pitchFamily="18" charset="0"/>
              </a:rPr>
              <a:t>5</a:t>
            </a:r>
            <a:r>
              <a:rPr lang="zh-CN" altLang="en-US" sz="2400" dirty="0">
                <a:solidFill>
                  <a:srgbClr val="6600CC"/>
                </a:solidFill>
                <a:effectLst>
                  <a:outerShdw blurRad="38100" dist="38100" dir="2700000" algn="tl">
                    <a:srgbClr val="C0C0C0"/>
                  </a:outerShdw>
                </a:effectLst>
                <a:latin typeface="Times New Roman" pitchFamily="18" charset="0"/>
              </a:rPr>
              <a:t>、空头套期保值</a:t>
            </a:r>
            <a:endParaRPr lang="zh-CN" altLang="en-US" sz="2400" dirty="0">
              <a:solidFill>
                <a:srgbClr val="6600CC"/>
              </a:solidFill>
              <a:effectLst>
                <a:outerShdw blurRad="38100" dist="38100" dir="2700000" algn="tl">
                  <a:srgbClr val="C0C0C0"/>
                </a:outerShdw>
              </a:effectLst>
            </a:endParaRPr>
          </a:p>
          <a:p>
            <a:pPr algn="just">
              <a:lnSpc>
                <a:spcPct val="130000"/>
              </a:lnSpc>
              <a:spcBef>
                <a:spcPct val="50000"/>
              </a:spcBef>
              <a:defRPr/>
            </a:pPr>
            <a:r>
              <a:rPr lang="zh-CN" altLang="en-US" sz="2400" dirty="0">
                <a:latin typeface="Times New Roman" pitchFamily="18" charset="0"/>
              </a:rPr>
              <a:t>若美国某股票持有者拥有价值</a:t>
            </a:r>
            <a:r>
              <a:rPr lang="zh-CN" altLang="en-US" sz="2400" dirty="0"/>
              <a:t>2500000</a:t>
            </a:r>
            <a:r>
              <a:rPr lang="zh-CN" altLang="en-US" sz="2400" dirty="0">
                <a:latin typeface="Times New Roman" pitchFamily="18" charset="0"/>
              </a:rPr>
              <a:t>美元的股票，他预计未来股票价格会下跌，因此，他便卖出五份</a:t>
            </a:r>
            <a:r>
              <a:rPr lang="zh-CN" altLang="en-US" sz="2400" dirty="0"/>
              <a:t>3</a:t>
            </a:r>
            <a:r>
              <a:rPr lang="zh-CN" altLang="en-US" sz="2400" dirty="0">
                <a:latin typeface="Times New Roman" pitchFamily="18" charset="0"/>
              </a:rPr>
              <a:t>个月后到期的标准普尔</a:t>
            </a:r>
            <a:r>
              <a:rPr lang="zh-CN" altLang="en-US" sz="2400" dirty="0"/>
              <a:t>500</a:t>
            </a:r>
            <a:r>
              <a:rPr lang="zh-CN" altLang="en-US" sz="2400" dirty="0">
                <a:latin typeface="Times New Roman" pitchFamily="18" charset="0"/>
              </a:rPr>
              <a:t>种股票指数期货合约，指数点为</a:t>
            </a:r>
            <a:r>
              <a:rPr lang="zh-CN" altLang="en-US" sz="2400" dirty="0"/>
              <a:t>1000</a:t>
            </a:r>
            <a:r>
              <a:rPr lang="zh-CN" altLang="en-US" sz="2400" dirty="0">
                <a:latin typeface="Times New Roman" pitchFamily="18" charset="0"/>
              </a:rPr>
              <a:t>，该交易的总价格为</a:t>
            </a:r>
            <a:r>
              <a:rPr lang="zh-CN" altLang="en-US" sz="2400" dirty="0"/>
              <a:t>2500000</a:t>
            </a:r>
            <a:r>
              <a:rPr lang="zh-CN" altLang="en-US" sz="2400" dirty="0">
                <a:latin typeface="Times New Roman" pitchFamily="18" charset="0"/>
              </a:rPr>
              <a:t>美元（</a:t>
            </a:r>
            <a:r>
              <a:rPr lang="zh-CN" altLang="en-US" sz="2400" dirty="0"/>
              <a:t>=5</a:t>
            </a:r>
            <a:r>
              <a:rPr lang="zh-CN" altLang="en-US" sz="2400" dirty="0">
                <a:latin typeface="MingLiU" pitchFamily="49" charset="-120"/>
                <a:ea typeface="MingLiU" pitchFamily="49" charset="-120"/>
              </a:rPr>
              <a:t>×</a:t>
            </a:r>
            <a:r>
              <a:rPr lang="zh-CN" altLang="en-US" sz="2400" dirty="0"/>
              <a:t>1000</a:t>
            </a:r>
            <a:r>
              <a:rPr lang="zh-CN" altLang="en-US" sz="2400" dirty="0">
                <a:latin typeface="MingLiU" pitchFamily="49" charset="-120"/>
                <a:ea typeface="MingLiU" pitchFamily="49" charset="-120"/>
              </a:rPr>
              <a:t>×</a:t>
            </a:r>
            <a:r>
              <a:rPr lang="zh-CN" altLang="en-US" sz="2400" dirty="0"/>
              <a:t>500</a:t>
            </a:r>
            <a:r>
              <a:rPr lang="zh-CN" altLang="en-US" sz="2400" dirty="0">
                <a:latin typeface="Times New Roman" pitchFamily="18" charset="0"/>
              </a:rPr>
              <a:t>）。该合约到期前，由于经济周期的影响，股票价格明显下跌，股票指数跌至</a:t>
            </a:r>
            <a:r>
              <a:rPr lang="zh-CN" altLang="en-US" sz="2400" dirty="0"/>
              <a:t>950</a:t>
            </a:r>
            <a:r>
              <a:rPr lang="zh-CN" altLang="en-US" sz="2400" dirty="0">
                <a:latin typeface="Times New Roman" pitchFamily="18" charset="0"/>
              </a:rPr>
              <a:t>点，此时，该投资者采取买入股指期货合约的行动。具体操作及结果如表</a:t>
            </a:r>
            <a:r>
              <a:rPr lang="en-US" altLang="zh-CN" sz="2400" dirty="0">
                <a:latin typeface="Times New Roman" pitchFamily="18" charset="0"/>
              </a:rPr>
              <a:t>11.6-5</a:t>
            </a:r>
            <a:r>
              <a:rPr lang="zh-CN" altLang="en-US" sz="2400" dirty="0">
                <a:latin typeface="Times New Roman" pitchFamily="18" charset="0"/>
              </a:rPr>
              <a:t>所示。</a:t>
            </a:r>
            <a:endParaRPr lang="zh-CN" altLang="en-US" sz="2400" dirty="0"/>
          </a:p>
        </p:txBody>
      </p:sp>
      <p:sp>
        <p:nvSpPr>
          <p:cNvPr id="648198" name="Rectangle 6"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sp>
        <p:nvSpPr>
          <p:cNvPr id="45060" name="Rectangle 4"/>
          <p:cNvSpPr>
            <a:spLocks noChangeArrowheads="1"/>
          </p:cNvSpPr>
          <p:nvPr/>
        </p:nvSpPr>
        <p:spPr bwMode="auto">
          <a:xfrm>
            <a:off x="877888" y="1268413"/>
            <a:ext cx="5791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marL="342900" indent="-342900" algn="l">
              <a:buClr>
                <a:srgbClr val="660033"/>
              </a:buClr>
              <a:buFont typeface="Wingdings" pitchFamily="2" charset="2"/>
              <a:buChar char="v"/>
            </a:pPr>
            <a:r>
              <a:rPr lang="zh-CN" altLang="en-US" sz="2400">
                <a:solidFill>
                  <a:srgbClr val="6600CC"/>
                </a:solidFill>
              </a:rPr>
              <a:t>利用股票指数期货套期保值</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9"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grpSp>
        <p:nvGrpSpPr>
          <p:cNvPr id="46083" name="Group 45"/>
          <p:cNvGrpSpPr>
            <a:grpSpLocks/>
          </p:cNvGrpSpPr>
          <p:nvPr/>
        </p:nvGrpSpPr>
        <p:grpSpPr bwMode="auto">
          <a:xfrm>
            <a:off x="-168275" y="1628775"/>
            <a:ext cx="9448800" cy="4724400"/>
            <a:chOff x="-3" y="-3"/>
            <a:chExt cx="5165" cy="2144"/>
          </a:xfrm>
        </p:grpSpPr>
        <p:grpSp>
          <p:nvGrpSpPr>
            <p:cNvPr id="46085" name="Group 43"/>
            <p:cNvGrpSpPr>
              <a:grpSpLocks/>
            </p:cNvGrpSpPr>
            <p:nvPr/>
          </p:nvGrpSpPr>
          <p:grpSpPr bwMode="auto">
            <a:xfrm>
              <a:off x="0" y="0"/>
              <a:ext cx="5159" cy="2138"/>
              <a:chOff x="0" y="0"/>
              <a:chExt cx="5159" cy="2138"/>
            </a:xfrm>
          </p:grpSpPr>
          <p:grpSp>
            <p:nvGrpSpPr>
              <p:cNvPr id="46087" name="Group 18"/>
              <p:cNvGrpSpPr>
                <a:grpSpLocks/>
              </p:cNvGrpSpPr>
              <p:nvPr/>
            </p:nvGrpSpPr>
            <p:grpSpPr bwMode="auto">
              <a:xfrm>
                <a:off x="0" y="0"/>
                <a:ext cx="865" cy="384"/>
                <a:chOff x="0" y="0"/>
                <a:chExt cx="865" cy="384"/>
              </a:xfrm>
            </p:grpSpPr>
            <p:sp>
              <p:nvSpPr>
                <p:cNvPr id="46124" name="Rectangle 4"/>
                <p:cNvSpPr>
                  <a:spLocks noChangeArrowheads="1"/>
                </p:cNvSpPr>
                <p:nvPr/>
              </p:nvSpPr>
              <p:spPr bwMode="auto">
                <a:xfrm>
                  <a:off x="43" y="0"/>
                  <a:ext cx="77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46125" name="Rectangle 17"/>
                <p:cNvSpPr>
                  <a:spLocks noChangeArrowheads="1"/>
                </p:cNvSpPr>
                <p:nvPr/>
              </p:nvSpPr>
              <p:spPr bwMode="auto">
                <a:xfrm>
                  <a:off x="0" y="0"/>
                  <a:ext cx="86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88" name="Group 20"/>
              <p:cNvGrpSpPr>
                <a:grpSpLocks/>
              </p:cNvGrpSpPr>
              <p:nvPr/>
            </p:nvGrpSpPr>
            <p:grpSpPr bwMode="auto">
              <a:xfrm>
                <a:off x="865" y="0"/>
                <a:ext cx="2385" cy="384"/>
                <a:chOff x="865" y="0"/>
                <a:chExt cx="2385" cy="384"/>
              </a:xfrm>
            </p:grpSpPr>
            <p:sp>
              <p:nvSpPr>
                <p:cNvPr id="46122" name="Rectangle 5"/>
                <p:cNvSpPr>
                  <a:spLocks noChangeArrowheads="1"/>
                </p:cNvSpPr>
                <p:nvPr/>
              </p:nvSpPr>
              <p:spPr bwMode="auto">
                <a:xfrm>
                  <a:off x="908" y="0"/>
                  <a:ext cx="2299"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股票现货市场</a:t>
                  </a:r>
                </a:p>
              </p:txBody>
            </p:sp>
            <p:sp>
              <p:nvSpPr>
                <p:cNvPr id="46123" name="Rectangle 19"/>
                <p:cNvSpPr>
                  <a:spLocks noChangeArrowheads="1"/>
                </p:cNvSpPr>
                <p:nvPr/>
              </p:nvSpPr>
              <p:spPr bwMode="auto">
                <a:xfrm>
                  <a:off x="865" y="0"/>
                  <a:ext cx="2385"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89" name="Group 22"/>
              <p:cNvGrpSpPr>
                <a:grpSpLocks/>
              </p:cNvGrpSpPr>
              <p:nvPr/>
            </p:nvGrpSpPr>
            <p:grpSpPr bwMode="auto">
              <a:xfrm>
                <a:off x="3250" y="0"/>
                <a:ext cx="1909" cy="384"/>
                <a:chOff x="3250" y="0"/>
                <a:chExt cx="1909" cy="384"/>
              </a:xfrm>
            </p:grpSpPr>
            <p:sp>
              <p:nvSpPr>
                <p:cNvPr id="46120" name="Rectangle 6"/>
                <p:cNvSpPr>
                  <a:spLocks noChangeArrowheads="1"/>
                </p:cNvSpPr>
                <p:nvPr/>
              </p:nvSpPr>
              <p:spPr bwMode="auto">
                <a:xfrm>
                  <a:off x="3293" y="0"/>
                  <a:ext cx="1823"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期货市场</a:t>
                  </a:r>
                </a:p>
              </p:txBody>
            </p:sp>
            <p:sp>
              <p:nvSpPr>
                <p:cNvPr id="46121" name="Rectangle 21"/>
                <p:cNvSpPr>
                  <a:spLocks noChangeArrowheads="1"/>
                </p:cNvSpPr>
                <p:nvPr/>
              </p:nvSpPr>
              <p:spPr bwMode="auto">
                <a:xfrm>
                  <a:off x="3250" y="0"/>
                  <a:ext cx="1909"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0" name="Group 24"/>
              <p:cNvGrpSpPr>
                <a:grpSpLocks/>
              </p:cNvGrpSpPr>
              <p:nvPr/>
            </p:nvGrpSpPr>
            <p:grpSpPr bwMode="auto">
              <a:xfrm>
                <a:off x="0" y="384"/>
                <a:ext cx="865" cy="460"/>
                <a:chOff x="0" y="384"/>
                <a:chExt cx="865" cy="460"/>
              </a:xfrm>
            </p:grpSpPr>
            <p:sp>
              <p:nvSpPr>
                <p:cNvPr id="46118" name="Rectangle 7"/>
                <p:cNvSpPr>
                  <a:spLocks noChangeArrowheads="1"/>
                </p:cNvSpPr>
                <p:nvPr/>
              </p:nvSpPr>
              <p:spPr bwMode="auto">
                <a:xfrm>
                  <a:off x="43" y="384"/>
                  <a:ext cx="77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目前</a:t>
                  </a:r>
                </a:p>
              </p:txBody>
            </p:sp>
            <p:sp>
              <p:nvSpPr>
                <p:cNvPr id="46119" name="Rectangle 23"/>
                <p:cNvSpPr>
                  <a:spLocks noChangeArrowheads="1"/>
                </p:cNvSpPr>
                <p:nvPr/>
              </p:nvSpPr>
              <p:spPr bwMode="auto">
                <a:xfrm>
                  <a:off x="0" y="384"/>
                  <a:ext cx="86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1" name="Group 26"/>
              <p:cNvGrpSpPr>
                <a:grpSpLocks/>
              </p:cNvGrpSpPr>
              <p:nvPr/>
            </p:nvGrpSpPr>
            <p:grpSpPr bwMode="auto">
              <a:xfrm>
                <a:off x="865" y="384"/>
                <a:ext cx="2385" cy="460"/>
                <a:chOff x="865" y="384"/>
                <a:chExt cx="2385" cy="460"/>
              </a:xfrm>
            </p:grpSpPr>
            <p:sp>
              <p:nvSpPr>
                <p:cNvPr id="46116" name="Rectangle 8"/>
                <p:cNvSpPr>
                  <a:spLocks noChangeArrowheads="1"/>
                </p:cNvSpPr>
                <p:nvPr/>
              </p:nvSpPr>
              <p:spPr bwMode="auto">
                <a:xfrm>
                  <a:off x="908" y="384"/>
                  <a:ext cx="229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拥有价值</a:t>
                  </a:r>
                  <a:r>
                    <a:rPr lang="zh-CN" altLang="en-US"/>
                    <a:t>2500000</a:t>
                  </a:r>
                  <a:r>
                    <a:rPr lang="zh-CN" altLang="en-US">
                      <a:latin typeface="Times New Roman" pitchFamily="18" charset="0"/>
                    </a:rPr>
                    <a:t>美元的股票</a:t>
                  </a:r>
                </a:p>
              </p:txBody>
            </p:sp>
            <p:sp>
              <p:nvSpPr>
                <p:cNvPr id="46117" name="Rectangle 25"/>
                <p:cNvSpPr>
                  <a:spLocks noChangeArrowheads="1"/>
                </p:cNvSpPr>
                <p:nvPr/>
              </p:nvSpPr>
              <p:spPr bwMode="auto">
                <a:xfrm>
                  <a:off x="865" y="384"/>
                  <a:ext cx="238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2" name="Group 28"/>
              <p:cNvGrpSpPr>
                <a:grpSpLocks/>
              </p:cNvGrpSpPr>
              <p:nvPr/>
            </p:nvGrpSpPr>
            <p:grpSpPr bwMode="auto">
              <a:xfrm>
                <a:off x="3250" y="384"/>
                <a:ext cx="1909" cy="460"/>
                <a:chOff x="3250" y="384"/>
                <a:chExt cx="1909" cy="460"/>
              </a:xfrm>
            </p:grpSpPr>
            <p:sp>
              <p:nvSpPr>
                <p:cNvPr id="46114" name="Rectangle 9"/>
                <p:cNvSpPr>
                  <a:spLocks noChangeArrowheads="1"/>
                </p:cNvSpPr>
                <p:nvPr/>
              </p:nvSpPr>
              <p:spPr bwMode="auto">
                <a:xfrm>
                  <a:off x="3293" y="384"/>
                  <a:ext cx="1823"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卖出</a:t>
                  </a:r>
                  <a:r>
                    <a:rPr lang="zh-CN" altLang="en-US"/>
                    <a:t>5</a:t>
                  </a:r>
                  <a:r>
                    <a:rPr lang="zh-CN" altLang="en-US">
                      <a:latin typeface="Times New Roman" pitchFamily="18" charset="0"/>
                    </a:rPr>
                    <a:t>份</a:t>
                  </a:r>
                  <a:r>
                    <a:rPr lang="zh-CN" altLang="en-US"/>
                    <a:t>3</a:t>
                  </a:r>
                  <a:r>
                    <a:rPr lang="zh-CN" altLang="en-US">
                      <a:latin typeface="Times New Roman" pitchFamily="18" charset="0"/>
                    </a:rPr>
                    <a:t>个月期的标准普尔</a:t>
                  </a:r>
                  <a:r>
                    <a:rPr lang="zh-CN" altLang="en-US"/>
                    <a:t>500</a:t>
                  </a:r>
                  <a:r>
                    <a:rPr lang="zh-CN" altLang="en-US">
                      <a:latin typeface="Times New Roman" pitchFamily="18" charset="0"/>
                    </a:rPr>
                    <a:t>种股票指数期货合约，总价值为</a:t>
                  </a:r>
                  <a:r>
                    <a:rPr lang="zh-CN" altLang="en-US"/>
                    <a:t>2500000</a:t>
                  </a:r>
                  <a:r>
                    <a:rPr lang="zh-CN" altLang="en-US">
                      <a:latin typeface="Times New Roman" pitchFamily="18" charset="0"/>
                    </a:rPr>
                    <a:t>美元（</a:t>
                  </a:r>
                  <a:r>
                    <a:rPr lang="zh-CN" altLang="en-US"/>
                    <a:t>5</a:t>
                  </a:r>
                  <a:r>
                    <a:rPr lang="zh-CN" altLang="en-US">
                      <a:latin typeface="MingLiU" pitchFamily="49" charset="-120"/>
                      <a:ea typeface="MingLiU" pitchFamily="49" charset="-120"/>
                    </a:rPr>
                    <a:t>×</a:t>
                  </a:r>
                  <a:r>
                    <a:rPr lang="zh-CN" altLang="en-US"/>
                    <a:t>1000</a:t>
                  </a:r>
                  <a:r>
                    <a:rPr lang="zh-CN" altLang="en-US">
                      <a:latin typeface="MingLiU" pitchFamily="49" charset="-120"/>
                      <a:ea typeface="MingLiU" pitchFamily="49" charset="-120"/>
                    </a:rPr>
                    <a:t>×</a:t>
                  </a:r>
                  <a:r>
                    <a:rPr lang="zh-CN" altLang="en-US"/>
                    <a:t>500</a:t>
                  </a:r>
                  <a:r>
                    <a:rPr lang="zh-CN" altLang="en-US">
                      <a:latin typeface="Times New Roman" pitchFamily="18" charset="0"/>
                    </a:rPr>
                    <a:t>）。</a:t>
                  </a:r>
                </a:p>
              </p:txBody>
            </p:sp>
            <p:sp>
              <p:nvSpPr>
                <p:cNvPr id="46115" name="Rectangle 27"/>
                <p:cNvSpPr>
                  <a:spLocks noChangeArrowheads="1"/>
                </p:cNvSpPr>
                <p:nvPr/>
              </p:nvSpPr>
              <p:spPr bwMode="auto">
                <a:xfrm>
                  <a:off x="3250" y="384"/>
                  <a:ext cx="1909"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3" name="Group 30"/>
              <p:cNvGrpSpPr>
                <a:grpSpLocks/>
              </p:cNvGrpSpPr>
              <p:nvPr/>
            </p:nvGrpSpPr>
            <p:grpSpPr bwMode="auto">
              <a:xfrm>
                <a:off x="0" y="844"/>
                <a:ext cx="865" cy="460"/>
                <a:chOff x="0" y="844"/>
                <a:chExt cx="865" cy="460"/>
              </a:xfrm>
            </p:grpSpPr>
            <p:sp>
              <p:nvSpPr>
                <p:cNvPr id="46112" name="Rectangle 10"/>
                <p:cNvSpPr>
                  <a:spLocks noChangeArrowheads="1"/>
                </p:cNvSpPr>
                <p:nvPr/>
              </p:nvSpPr>
              <p:spPr bwMode="auto">
                <a:xfrm>
                  <a:off x="43" y="844"/>
                  <a:ext cx="77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3个月后</a:t>
                  </a:r>
                </a:p>
              </p:txBody>
            </p:sp>
            <p:sp>
              <p:nvSpPr>
                <p:cNvPr id="46113" name="Rectangle 29"/>
                <p:cNvSpPr>
                  <a:spLocks noChangeArrowheads="1"/>
                </p:cNvSpPr>
                <p:nvPr/>
              </p:nvSpPr>
              <p:spPr bwMode="auto">
                <a:xfrm>
                  <a:off x="0" y="844"/>
                  <a:ext cx="86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4" name="Group 32"/>
              <p:cNvGrpSpPr>
                <a:grpSpLocks/>
              </p:cNvGrpSpPr>
              <p:nvPr/>
            </p:nvGrpSpPr>
            <p:grpSpPr bwMode="auto">
              <a:xfrm>
                <a:off x="865" y="844"/>
                <a:ext cx="2385" cy="460"/>
                <a:chOff x="865" y="844"/>
                <a:chExt cx="2385" cy="460"/>
              </a:xfrm>
            </p:grpSpPr>
            <p:sp>
              <p:nvSpPr>
                <p:cNvPr id="46110" name="Rectangle 11"/>
                <p:cNvSpPr>
                  <a:spLocks noChangeArrowheads="1"/>
                </p:cNvSpPr>
                <p:nvPr/>
              </p:nvSpPr>
              <p:spPr bwMode="auto">
                <a:xfrm>
                  <a:off x="908" y="844"/>
                  <a:ext cx="2299"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股票价值下降至</a:t>
                  </a:r>
                  <a:r>
                    <a:rPr lang="zh-CN" altLang="en-US"/>
                    <a:t>2350000</a:t>
                  </a:r>
                  <a:r>
                    <a:rPr lang="zh-CN" altLang="en-US">
                      <a:latin typeface="Times New Roman" pitchFamily="18" charset="0"/>
                    </a:rPr>
                    <a:t>美元</a:t>
                  </a:r>
                  <a:r>
                    <a:rPr lang="zh-CN" altLang="en-US"/>
                    <a:t> </a:t>
                  </a:r>
                  <a:endParaRPr lang="zh-CN" altLang="en-US">
                    <a:latin typeface="Times New Roman" pitchFamily="18" charset="0"/>
                  </a:endParaRPr>
                </a:p>
              </p:txBody>
            </p:sp>
            <p:sp>
              <p:nvSpPr>
                <p:cNvPr id="46111" name="Rectangle 31"/>
                <p:cNvSpPr>
                  <a:spLocks noChangeArrowheads="1"/>
                </p:cNvSpPr>
                <p:nvPr/>
              </p:nvSpPr>
              <p:spPr bwMode="auto">
                <a:xfrm>
                  <a:off x="865" y="844"/>
                  <a:ext cx="2385"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5" name="Group 34"/>
              <p:cNvGrpSpPr>
                <a:grpSpLocks/>
              </p:cNvGrpSpPr>
              <p:nvPr/>
            </p:nvGrpSpPr>
            <p:grpSpPr bwMode="auto">
              <a:xfrm>
                <a:off x="3250" y="844"/>
                <a:ext cx="1909" cy="460"/>
                <a:chOff x="3250" y="844"/>
                <a:chExt cx="1909" cy="460"/>
              </a:xfrm>
            </p:grpSpPr>
            <p:sp>
              <p:nvSpPr>
                <p:cNvPr id="46108" name="Rectangle 12"/>
                <p:cNvSpPr>
                  <a:spLocks noChangeArrowheads="1"/>
                </p:cNvSpPr>
                <p:nvPr/>
              </p:nvSpPr>
              <p:spPr bwMode="auto">
                <a:xfrm>
                  <a:off x="3293" y="844"/>
                  <a:ext cx="1823"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买回同等份数的市场指数期货合约，总价值为</a:t>
                  </a:r>
                  <a:r>
                    <a:rPr lang="zh-CN" altLang="en-US"/>
                    <a:t>2375000</a:t>
                  </a:r>
                  <a:r>
                    <a:rPr lang="zh-CN" altLang="en-US">
                      <a:latin typeface="Times New Roman" pitchFamily="18" charset="0"/>
                    </a:rPr>
                    <a:t>美元（</a:t>
                  </a:r>
                  <a:r>
                    <a:rPr lang="zh-CN" altLang="en-US"/>
                    <a:t>5</a:t>
                  </a:r>
                  <a:r>
                    <a:rPr lang="zh-CN" altLang="en-US">
                      <a:latin typeface="MingLiU" pitchFamily="49" charset="-120"/>
                      <a:ea typeface="MingLiU" pitchFamily="49" charset="-120"/>
                    </a:rPr>
                    <a:t>×</a:t>
                  </a:r>
                  <a:r>
                    <a:rPr lang="zh-CN" altLang="en-US"/>
                    <a:t>950</a:t>
                  </a:r>
                  <a:r>
                    <a:rPr lang="zh-CN" altLang="en-US">
                      <a:latin typeface="MingLiU" pitchFamily="49" charset="-120"/>
                      <a:ea typeface="MingLiU" pitchFamily="49" charset="-120"/>
                    </a:rPr>
                    <a:t>×</a:t>
                  </a:r>
                  <a:r>
                    <a:rPr lang="zh-CN" altLang="en-US"/>
                    <a:t>500</a:t>
                  </a:r>
                  <a:r>
                    <a:rPr lang="zh-CN" altLang="en-US">
                      <a:latin typeface="Times New Roman" pitchFamily="18" charset="0"/>
                    </a:rPr>
                    <a:t>）。</a:t>
                  </a:r>
                </a:p>
              </p:txBody>
            </p:sp>
            <p:sp>
              <p:nvSpPr>
                <p:cNvPr id="46109" name="Rectangle 33"/>
                <p:cNvSpPr>
                  <a:spLocks noChangeArrowheads="1"/>
                </p:cNvSpPr>
                <p:nvPr/>
              </p:nvSpPr>
              <p:spPr bwMode="auto">
                <a:xfrm>
                  <a:off x="3250" y="844"/>
                  <a:ext cx="1909"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6" name="Group 36"/>
              <p:cNvGrpSpPr>
                <a:grpSpLocks/>
              </p:cNvGrpSpPr>
              <p:nvPr/>
            </p:nvGrpSpPr>
            <p:grpSpPr bwMode="auto">
              <a:xfrm>
                <a:off x="0" y="1304"/>
                <a:ext cx="865" cy="834"/>
                <a:chOff x="0" y="1304"/>
                <a:chExt cx="865" cy="834"/>
              </a:xfrm>
            </p:grpSpPr>
            <p:sp>
              <p:nvSpPr>
                <p:cNvPr id="46106" name="Rectangle 13"/>
                <p:cNvSpPr>
                  <a:spLocks noChangeArrowheads="1"/>
                </p:cNvSpPr>
                <p:nvPr/>
              </p:nvSpPr>
              <p:spPr bwMode="auto">
                <a:xfrm>
                  <a:off x="43" y="1304"/>
                  <a:ext cx="779" cy="83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结果</a:t>
                  </a:r>
                </a:p>
              </p:txBody>
            </p:sp>
            <p:sp>
              <p:nvSpPr>
                <p:cNvPr id="46107" name="Rectangle 35"/>
                <p:cNvSpPr>
                  <a:spLocks noChangeArrowheads="1"/>
                </p:cNvSpPr>
                <p:nvPr/>
              </p:nvSpPr>
              <p:spPr bwMode="auto">
                <a:xfrm>
                  <a:off x="0" y="1304"/>
                  <a:ext cx="865" cy="83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7" name="Group 38"/>
              <p:cNvGrpSpPr>
                <a:grpSpLocks/>
              </p:cNvGrpSpPr>
              <p:nvPr/>
            </p:nvGrpSpPr>
            <p:grpSpPr bwMode="auto">
              <a:xfrm>
                <a:off x="865" y="1304"/>
                <a:ext cx="2385" cy="374"/>
                <a:chOff x="865" y="1304"/>
                <a:chExt cx="2385" cy="374"/>
              </a:xfrm>
            </p:grpSpPr>
            <p:sp>
              <p:nvSpPr>
                <p:cNvPr id="46104" name="Rectangle 14"/>
                <p:cNvSpPr>
                  <a:spLocks noChangeArrowheads="1"/>
                </p:cNvSpPr>
                <p:nvPr/>
              </p:nvSpPr>
              <p:spPr bwMode="auto">
                <a:xfrm>
                  <a:off x="908" y="1304"/>
                  <a:ext cx="2299"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亏损</a:t>
                  </a:r>
                  <a:r>
                    <a:rPr lang="zh-CN" altLang="en-US"/>
                    <a:t>150000</a:t>
                  </a:r>
                  <a:r>
                    <a:rPr lang="zh-CN" altLang="en-US">
                      <a:latin typeface="Times New Roman" pitchFamily="18" charset="0"/>
                    </a:rPr>
                    <a:t>元</a:t>
                  </a:r>
                </a:p>
              </p:txBody>
            </p:sp>
            <p:sp>
              <p:nvSpPr>
                <p:cNvPr id="46105" name="Rectangle 37"/>
                <p:cNvSpPr>
                  <a:spLocks noChangeArrowheads="1"/>
                </p:cNvSpPr>
                <p:nvPr/>
              </p:nvSpPr>
              <p:spPr bwMode="auto">
                <a:xfrm>
                  <a:off x="865" y="1304"/>
                  <a:ext cx="2385"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8" name="Group 40"/>
              <p:cNvGrpSpPr>
                <a:grpSpLocks/>
              </p:cNvGrpSpPr>
              <p:nvPr/>
            </p:nvGrpSpPr>
            <p:grpSpPr bwMode="auto">
              <a:xfrm>
                <a:off x="3250" y="1304"/>
                <a:ext cx="1909" cy="374"/>
                <a:chOff x="3250" y="1304"/>
                <a:chExt cx="1909" cy="374"/>
              </a:xfrm>
            </p:grpSpPr>
            <p:sp>
              <p:nvSpPr>
                <p:cNvPr id="46102" name="Rectangle 15"/>
                <p:cNvSpPr>
                  <a:spLocks noChangeArrowheads="1"/>
                </p:cNvSpPr>
                <p:nvPr/>
              </p:nvSpPr>
              <p:spPr bwMode="auto">
                <a:xfrm>
                  <a:off x="3293" y="1304"/>
                  <a:ext cx="1823"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盈利</a:t>
                  </a:r>
                  <a:r>
                    <a:rPr lang="zh-CN" altLang="en-US"/>
                    <a:t>125000</a:t>
                  </a:r>
                  <a:r>
                    <a:rPr lang="zh-CN" altLang="en-US">
                      <a:latin typeface="Times New Roman" pitchFamily="18" charset="0"/>
                    </a:rPr>
                    <a:t>元</a:t>
                  </a:r>
                </a:p>
              </p:txBody>
            </p:sp>
            <p:sp>
              <p:nvSpPr>
                <p:cNvPr id="46103" name="Rectangle 39"/>
                <p:cNvSpPr>
                  <a:spLocks noChangeArrowheads="1"/>
                </p:cNvSpPr>
                <p:nvPr/>
              </p:nvSpPr>
              <p:spPr bwMode="auto">
                <a:xfrm>
                  <a:off x="3250" y="1304"/>
                  <a:ext cx="1909"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6099" name="Group 42"/>
              <p:cNvGrpSpPr>
                <a:grpSpLocks/>
              </p:cNvGrpSpPr>
              <p:nvPr/>
            </p:nvGrpSpPr>
            <p:grpSpPr bwMode="auto">
              <a:xfrm>
                <a:off x="865" y="1678"/>
                <a:ext cx="4294" cy="460"/>
                <a:chOff x="865" y="1678"/>
                <a:chExt cx="4294" cy="460"/>
              </a:xfrm>
            </p:grpSpPr>
            <p:sp>
              <p:nvSpPr>
                <p:cNvPr id="46100" name="Rectangle 16"/>
                <p:cNvSpPr>
                  <a:spLocks noChangeArrowheads="1"/>
                </p:cNvSpPr>
                <p:nvPr/>
              </p:nvSpPr>
              <p:spPr bwMode="auto">
                <a:xfrm>
                  <a:off x="908" y="1678"/>
                  <a:ext cx="4208" cy="46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投资者亏损</a:t>
                  </a:r>
                  <a:r>
                    <a:rPr lang="zh-CN" altLang="en-US"/>
                    <a:t>=25000</a:t>
                  </a:r>
                  <a:r>
                    <a:rPr lang="zh-CN" altLang="en-US">
                      <a:latin typeface="Times New Roman" pitchFamily="18" charset="0"/>
                    </a:rPr>
                    <a:t>元，</a:t>
                  </a:r>
                  <a:endParaRPr lang="zh-CN" altLang="en-US"/>
                </a:p>
                <a:p>
                  <a:r>
                    <a:rPr lang="zh-CN" altLang="en-US">
                      <a:latin typeface="Times New Roman" pitchFamily="18" charset="0"/>
                    </a:rPr>
                    <a:t>这就是说，投资者以</a:t>
                  </a:r>
                  <a:r>
                    <a:rPr lang="zh-CN" altLang="en-US"/>
                    <a:t>25000</a:t>
                  </a:r>
                  <a:r>
                    <a:rPr lang="zh-CN" altLang="en-US">
                      <a:latin typeface="Times New Roman" pitchFamily="18" charset="0"/>
                    </a:rPr>
                    <a:t>美元为代价避免了可能</a:t>
                  </a:r>
                  <a:r>
                    <a:rPr lang="zh-CN" altLang="en-US"/>
                    <a:t>150000</a:t>
                  </a:r>
                  <a:r>
                    <a:rPr lang="zh-CN" altLang="en-US">
                      <a:latin typeface="Times New Roman" pitchFamily="18" charset="0"/>
                    </a:rPr>
                    <a:t>美元的损失</a:t>
                  </a:r>
                </a:p>
              </p:txBody>
            </p:sp>
            <p:sp>
              <p:nvSpPr>
                <p:cNvPr id="46101" name="Rectangle 41"/>
                <p:cNvSpPr>
                  <a:spLocks noChangeArrowheads="1"/>
                </p:cNvSpPr>
                <p:nvPr/>
              </p:nvSpPr>
              <p:spPr bwMode="auto">
                <a:xfrm>
                  <a:off x="865" y="1678"/>
                  <a:ext cx="4294" cy="46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46086" name="Rectangle 44"/>
            <p:cNvSpPr>
              <a:spLocks noChangeArrowheads="1"/>
            </p:cNvSpPr>
            <p:nvPr/>
          </p:nvSpPr>
          <p:spPr bwMode="auto">
            <a:xfrm>
              <a:off x="-3" y="-3"/>
              <a:ext cx="5165" cy="2144"/>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sp>
        <p:nvSpPr>
          <p:cNvPr id="46084" name="TextBox 1"/>
          <p:cNvSpPr txBox="1">
            <a:spLocks noChangeArrowheads="1"/>
          </p:cNvSpPr>
          <p:nvPr/>
        </p:nvSpPr>
        <p:spPr bwMode="auto">
          <a:xfrm>
            <a:off x="2051050" y="1052513"/>
            <a:ext cx="43211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t>表</a:t>
            </a:r>
            <a:r>
              <a:rPr lang="en-US" altLang="zh-CN"/>
              <a:t>11.6-5   </a:t>
            </a:r>
            <a:r>
              <a:rPr lang="zh-CN" altLang="zh-CN"/>
              <a:t>股指期货空头套期保值</a:t>
            </a:r>
          </a:p>
          <a:p>
            <a:endParaRPr lang="zh-CN"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8" name="Text Box 4"/>
          <p:cNvSpPr txBox="1">
            <a:spLocks noChangeArrowheads="1"/>
          </p:cNvSpPr>
          <p:nvPr/>
        </p:nvSpPr>
        <p:spPr bwMode="auto">
          <a:xfrm>
            <a:off x="1295400" y="1628775"/>
            <a:ext cx="7086600" cy="36385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lnSpc>
                <a:spcPct val="130000"/>
              </a:lnSpc>
              <a:spcBef>
                <a:spcPct val="50000"/>
              </a:spcBef>
              <a:defRPr/>
            </a:pPr>
            <a:r>
              <a:rPr lang="zh-CN" altLang="en-US" sz="2400" dirty="0">
                <a:solidFill>
                  <a:srgbClr val="6600CC"/>
                </a:solidFill>
                <a:effectLst>
                  <a:outerShdw blurRad="38100" dist="38100" dir="2700000" algn="tl">
                    <a:srgbClr val="C0C0C0"/>
                  </a:outerShdw>
                </a:effectLst>
                <a:latin typeface="Times New Roman" pitchFamily="18" charset="0"/>
              </a:rPr>
              <a:t>例</a:t>
            </a:r>
            <a:r>
              <a:rPr lang="en-US" altLang="zh-CN" sz="2400" dirty="0">
                <a:solidFill>
                  <a:srgbClr val="6600CC"/>
                </a:solidFill>
                <a:effectLst>
                  <a:outerShdw blurRad="38100" dist="38100" dir="2700000" algn="tl">
                    <a:srgbClr val="C0C0C0"/>
                  </a:outerShdw>
                </a:effectLst>
                <a:latin typeface="Times New Roman" pitchFamily="18" charset="0"/>
              </a:rPr>
              <a:t>6</a:t>
            </a:r>
            <a:r>
              <a:rPr lang="zh-CN" altLang="en-US" sz="2400" dirty="0">
                <a:solidFill>
                  <a:srgbClr val="6600CC"/>
                </a:solidFill>
                <a:effectLst>
                  <a:outerShdw blurRad="38100" dist="38100" dir="2700000" algn="tl">
                    <a:srgbClr val="C0C0C0"/>
                  </a:outerShdw>
                </a:effectLst>
                <a:latin typeface="Times New Roman" pitchFamily="18" charset="0"/>
              </a:rPr>
              <a:t>、多头套期保值</a:t>
            </a:r>
            <a:endParaRPr lang="zh-CN" altLang="en-US" sz="2400" dirty="0">
              <a:solidFill>
                <a:srgbClr val="6600CC"/>
              </a:solidFill>
              <a:effectLst>
                <a:outerShdw blurRad="38100" dist="38100" dir="2700000" algn="tl">
                  <a:srgbClr val="C0C0C0"/>
                </a:outerShdw>
              </a:effectLst>
            </a:endParaRPr>
          </a:p>
          <a:p>
            <a:pPr algn="just">
              <a:lnSpc>
                <a:spcPct val="130000"/>
              </a:lnSpc>
              <a:spcBef>
                <a:spcPct val="50000"/>
              </a:spcBef>
              <a:defRPr/>
            </a:pPr>
            <a:r>
              <a:rPr lang="zh-CN" altLang="en-US" sz="2400" dirty="0">
                <a:latin typeface="Times New Roman" pitchFamily="18" charset="0"/>
              </a:rPr>
              <a:t>香港一股票投资者计划购买市场价值为</a:t>
            </a:r>
            <a:r>
              <a:rPr lang="zh-CN" altLang="en-US" sz="2400" dirty="0"/>
              <a:t>1000000</a:t>
            </a:r>
            <a:r>
              <a:rPr lang="zh-CN" altLang="en-US" sz="2400" dirty="0">
                <a:latin typeface="Times New Roman" pitchFamily="18" charset="0"/>
              </a:rPr>
              <a:t>港元的股票，但资金未到位。为避免股票价格上升，他便购入一个月期的恒生股票指数期货合约。如果股价如他所料果真上扬，则该投资者在现货市场上的机会亏损便由其在期货市场上的盈利弥补。具体操作及结果如表</a:t>
            </a:r>
            <a:r>
              <a:rPr lang="en-US" altLang="zh-CN" sz="2400" dirty="0">
                <a:latin typeface="Times New Roman" pitchFamily="18" charset="0"/>
              </a:rPr>
              <a:t>11.6-6</a:t>
            </a:r>
            <a:r>
              <a:rPr lang="zh-CN" altLang="en-US" sz="2400" dirty="0">
                <a:latin typeface="Times New Roman" pitchFamily="18" charset="0"/>
              </a:rPr>
              <a:t>所示。</a:t>
            </a:r>
            <a:endParaRPr lang="zh-CN" altLang="en-US" sz="2400" dirty="0"/>
          </a:p>
        </p:txBody>
      </p:sp>
      <p:sp>
        <p:nvSpPr>
          <p:cNvPr id="651269"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9"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第六节  算例</a:t>
            </a:r>
          </a:p>
        </p:txBody>
      </p:sp>
      <p:grpSp>
        <p:nvGrpSpPr>
          <p:cNvPr id="48131" name="Group 46"/>
          <p:cNvGrpSpPr>
            <a:grpSpLocks/>
          </p:cNvGrpSpPr>
          <p:nvPr/>
        </p:nvGrpSpPr>
        <p:grpSpPr bwMode="auto">
          <a:xfrm>
            <a:off x="-20638" y="1628775"/>
            <a:ext cx="9128126" cy="4410075"/>
            <a:chOff x="0" y="0"/>
            <a:chExt cx="3572" cy="2396"/>
          </a:xfrm>
        </p:grpSpPr>
        <p:grpSp>
          <p:nvGrpSpPr>
            <p:cNvPr id="48134" name="Group 21"/>
            <p:cNvGrpSpPr>
              <a:grpSpLocks/>
            </p:cNvGrpSpPr>
            <p:nvPr/>
          </p:nvGrpSpPr>
          <p:grpSpPr bwMode="auto">
            <a:xfrm>
              <a:off x="0" y="0"/>
              <a:ext cx="560" cy="384"/>
              <a:chOff x="0" y="0"/>
              <a:chExt cx="560" cy="384"/>
            </a:xfrm>
          </p:grpSpPr>
          <p:sp>
            <p:nvSpPr>
              <p:cNvPr id="48171" name="Rectangle 7"/>
              <p:cNvSpPr>
                <a:spLocks noChangeArrowheads="1"/>
              </p:cNvSpPr>
              <p:nvPr/>
            </p:nvSpPr>
            <p:spPr bwMode="auto">
              <a:xfrm>
                <a:off x="43" y="0"/>
                <a:ext cx="474"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sz="1000">
                    <a:latin typeface="Times New Roman" pitchFamily="18" charset="0"/>
                  </a:rPr>
                  <a:t> </a:t>
                </a:r>
              </a:p>
              <a:p>
                <a:endParaRPr lang="zh-CN" altLang="en-US" sz="2400">
                  <a:latin typeface="Times New Roman" pitchFamily="18" charset="0"/>
                </a:endParaRPr>
              </a:p>
            </p:txBody>
          </p:sp>
          <p:sp>
            <p:nvSpPr>
              <p:cNvPr id="48172" name="Rectangle 20"/>
              <p:cNvSpPr>
                <a:spLocks noChangeArrowheads="1"/>
              </p:cNvSpPr>
              <p:nvPr/>
            </p:nvSpPr>
            <p:spPr bwMode="auto">
              <a:xfrm>
                <a:off x="0" y="0"/>
                <a:ext cx="560"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35" name="Group 23"/>
            <p:cNvGrpSpPr>
              <a:grpSpLocks/>
            </p:cNvGrpSpPr>
            <p:nvPr/>
          </p:nvGrpSpPr>
          <p:grpSpPr bwMode="auto">
            <a:xfrm>
              <a:off x="560" y="0"/>
              <a:ext cx="1770" cy="384"/>
              <a:chOff x="560" y="0"/>
              <a:chExt cx="1770" cy="384"/>
            </a:xfrm>
          </p:grpSpPr>
          <p:sp>
            <p:nvSpPr>
              <p:cNvPr id="48169" name="Rectangle 8"/>
              <p:cNvSpPr>
                <a:spLocks noChangeArrowheads="1"/>
              </p:cNvSpPr>
              <p:nvPr/>
            </p:nvSpPr>
            <p:spPr bwMode="auto">
              <a:xfrm>
                <a:off x="603" y="0"/>
                <a:ext cx="1684"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股票现货市场</a:t>
                </a:r>
              </a:p>
            </p:txBody>
          </p:sp>
          <p:sp>
            <p:nvSpPr>
              <p:cNvPr id="48170" name="Rectangle 22"/>
              <p:cNvSpPr>
                <a:spLocks noChangeArrowheads="1"/>
              </p:cNvSpPr>
              <p:nvPr/>
            </p:nvSpPr>
            <p:spPr bwMode="auto">
              <a:xfrm>
                <a:off x="560" y="0"/>
                <a:ext cx="1770"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36" name="Group 25"/>
            <p:cNvGrpSpPr>
              <a:grpSpLocks/>
            </p:cNvGrpSpPr>
            <p:nvPr/>
          </p:nvGrpSpPr>
          <p:grpSpPr bwMode="auto">
            <a:xfrm>
              <a:off x="2330" y="0"/>
              <a:ext cx="1242" cy="384"/>
              <a:chOff x="2330" y="0"/>
              <a:chExt cx="1242" cy="384"/>
            </a:xfrm>
          </p:grpSpPr>
          <p:sp>
            <p:nvSpPr>
              <p:cNvPr id="48167" name="Rectangle 9"/>
              <p:cNvSpPr>
                <a:spLocks noChangeArrowheads="1"/>
              </p:cNvSpPr>
              <p:nvPr/>
            </p:nvSpPr>
            <p:spPr bwMode="auto">
              <a:xfrm>
                <a:off x="2373" y="0"/>
                <a:ext cx="1156" cy="38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期货市场</a:t>
                </a:r>
              </a:p>
            </p:txBody>
          </p:sp>
          <p:sp>
            <p:nvSpPr>
              <p:cNvPr id="48168" name="Rectangle 24"/>
              <p:cNvSpPr>
                <a:spLocks noChangeArrowheads="1"/>
              </p:cNvSpPr>
              <p:nvPr/>
            </p:nvSpPr>
            <p:spPr bwMode="auto">
              <a:xfrm>
                <a:off x="2330" y="0"/>
                <a:ext cx="1242" cy="38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37" name="Group 27"/>
            <p:cNvGrpSpPr>
              <a:grpSpLocks/>
            </p:cNvGrpSpPr>
            <p:nvPr/>
          </p:nvGrpSpPr>
          <p:grpSpPr bwMode="auto">
            <a:xfrm>
              <a:off x="0" y="384"/>
              <a:ext cx="560" cy="546"/>
              <a:chOff x="0" y="384"/>
              <a:chExt cx="560" cy="546"/>
            </a:xfrm>
          </p:grpSpPr>
          <p:sp>
            <p:nvSpPr>
              <p:cNvPr id="48165" name="Rectangle 10"/>
              <p:cNvSpPr>
                <a:spLocks noChangeArrowheads="1"/>
              </p:cNvSpPr>
              <p:nvPr/>
            </p:nvSpPr>
            <p:spPr bwMode="auto">
              <a:xfrm>
                <a:off x="43" y="384"/>
                <a:ext cx="474"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现在</a:t>
                </a:r>
              </a:p>
            </p:txBody>
          </p:sp>
          <p:sp>
            <p:nvSpPr>
              <p:cNvPr id="48166" name="Rectangle 26"/>
              <p:cNvSpPr>
                <a:spLocks noChangeArrowheads="1"/>
              </p:cNvSpPr>
              <p:nvPr/>
            </p:nvSpPr>
            <p:spPr bwMode="auto">
              <a:xfrm>
                <a:off x="0" y="384"/>
                <a:ext cx="560"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38" name="Group 29"/>
            <p:cNvGrpSpPr>
              <a:grpSpLocks/>
            </p:cNvGrpSpPr>
            <p:nvPr/>
          </p:nvGrpSpPr>
          <p:grpSpPr bwMode="auto">
            <a:xfrm>
              <a:off x="560" y="384"/>
              <a:ext cx="1770" cy="546"/>
              <a:chOff x="560" y="384"/>
              <a:chExt cx="1770" cy="546"/>
            </a:xfrm>
          </p:grpSpPr>
          <p:sp>
            <p:nvSpPr>
              <p:cNvPr id="48163" name="Rectangle 11"/>
              <p:cNvSpPr>
                <a:spLocks noChangeArrowheads="1"/>
              </p:cNvSpPr>
              <p:nvPr/>
            </p:nvSpPr>
            <p:spPr bwMode="auto">
              <a:xfrm>
                <a:off x="603" y="384"/>
                <a:ext cx="1684"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欲购买价值</a:t>
                </a:r>
                <a:r>
                  <a:rPr lang="zh-CN" altLang="en-US"/>
                  <a:t>1000000</a:t>
                </a:r>
                <a:r>
                  <a:rPr lang="zh-CN" altLang="en-US">
                    <a:latin typeface="Times New Roman" pitchFamily="18" charset="0"/>
                  </a:rPr>
                  <a:t>港元的股票，但资金未到位</a:t>
                </a:r>
              </a:p>
            </p:txBody>
          </p:sp>
          <p:sp>
            <p:nvSpPr>
              <p:cNvPr id="48164" name="Rectangle 28"/>
              <p:cNvSpPr>
                <a:spLocks noChangeArrowheads="1"/>
              </p:cNvSpPr>
              <p:nvPr/>
            </p:nvSpPr>
            <p:spPr bwMode="auto">
              <a:xfrm>
                <a:off x="560" y="384"/>
                <a:ext cx="1770"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39" name="Group 31"/>
            <p:cNvGrpSpPr>
              <a:grpSpLocks/>
            </p:cNvGrpSpPr>
            <p:nvPr/>
          </p:nvGrpSpPr>
          <p:grpSpPr bwMode="auto">
            <a:xfrm>
              <a:off x="2330" y="384"/>
              <a:ext cx="1242" cy="546"/>
              <a:chOff x="2330" y="384"/>
              <a:chExt cx="1242" cy="546"/>
            </a:xfrm>
          </p:grpSpPr>
          <p:sp>
            <p:nvSpPr>
              <p:cNvPr id="48161" name="Rectangle 12"/>
              <p:cNvSpPr>
                <a:spLocks noChangeArrowheads="1"/>
              </p:cNvSpPr>
              <p:nvPr/>
            </p:nvSpPr>
            <p:spPr bwMode="auto">
              <a:xfrm>
                <a:off x="2373" y="384"/>
                <a:ext cx="1156"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买入</a:t>
                </a:r>
                <a:r>
                  <a:rPr lang="zh-CN" altLang="en-US"/>
                  <a:t>2</a:t>
                </a:r>
                <a:r>
                  <a:rPr lang="zh-CN" altLang="en-US">
                    <a:latin typeface="Times New Roman" pitchFamily="18" charset="0"/>
                  </a:rPr>
                  <a:t>份</a:t>
                </a:r>
                <a:r>
                  <a:rPr lang="zh-CN" altLang="en-US"/>
                  <a:t>1</a:t>
                </a:r>
                <a:r>
                  <a:rPr lang="zh-CN" altLang="en-US">
                    <a:latin typeface="Times New Roman" pitchFamily="18" charset="0"/>
                  </a:rPr>
                  <a:t>个月期股指期货合约，价值为</a:t>
                </a:r>
                <a:r>
                  <a:rPr lang="zh-CN" altLang="en-US" sz="1800">
                    <a:latin typeface="Times New Roman" pitchFamily="18" charset="0"/>
                  </a:rPr>
                  <a:t>1000000</a:t>
                </a:r>
                <a:r>
                  <a:rPr lang="zh-CN" altLang="en-US">
                    <a:latin typeface="Times New Roman" pitchFamily="18" charset="0"/>
                  </a:rPr>
                  <a:t>港元（</a:t>
                </a:r>
                <a:r>
                  <a:rPr lang="zh-CN" altLang="en-US" sz="1800">
                    <a:latin typeface="Times New Roman" pitchFamily="18" charset="0"/>
                  </a:rPr>
                  <a:t>2</a:t>
                </a:r>
                <a:r>
                  <a:rPr lang="zh-CN" altLang="en-US" sz="1800">
                    <a:latin typeface="Times New Roman" pitchFamily="18" charset="0"/>
                    <a:ea typeface="MingLiU" pitchFamily="49" charset="-120"/>
                  </a:rPr>
                  <a:t>×</a:t>
                </a:r>
                <a:r>
                  <a:rPr lang="zh-CN" altLang="en-US" sz="1800">
                    <a:latin typeface="Times New Roman" pitchFamily="18" charset="0"/>
                  </a:rPr>
                  <a:t>10000点</a:t>
                </a:r>
                <a:r>
                  <a:rPr lang="zh-CN" altLang="en-US" sz="1800">
                    <a:latin typeface="Times New Roman" pitchFamily="18" charset="0"/>
                    <a:ea typeface="MingLiU" pitchFamily="49" charset="-120"/>
                  </a:rPr>
                  <a:t>×</a:t>
                </a:r>
                <a:r>
                  <a:rPr lang="zh-CN" altLang="en-US" sz="1800">
                    <a:latin typeface="Times New Roman" pitchFamily="18" charset="0"/>
                  </a:rPr>
                  <a:t>50*</a:t>
                </a:r>
                <a:r>
                  <a:rPr lang="zh-CN" altLang="en-US">
                    <a:latin typeface="Times New Roman" pitchFamily="18" charset="0"/>
                  </a:rPr>
                  <a:t>）</a:t>
                </a:r>
              </a:p>
            </p:txBody>
          </p:sp>
          <p:sp>
            <p:nvSpPr>
              <p:cNvPr id="48162" name="Rectangle 30"/>
              <p:cNvSpPr>
                <a:spLocks noChangeArrowheads="1"/>
              </p:cNvSpPr>
              <p:nvPr/>
            </p:nvSpPr>
            <p:spPr bwMode="auto">
              <a:xfrm>
                <a:off x="2330" y="384"/>
                <a:ext cx="1242"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0" name="Group 33"/>
            <p:cNvGrpSpPr>
              <a:grpSpLocks/>
            </p:cNvGrpSpPr>
            <p:nvPr/>
          </p:nvGrpSpPr>
          <p:grpSpPr bwMode="auto">
            <a:xfrm>
              <a:off x="0" y="930"/>
              <a:ext cx="560" cy="546"/>
              <a:chOff x="0" y="930"/>
              <a:chExt cx="560" cy="546"/>
            </a:xfrm>
          </p:grpSpPr>
          <p:sp>
            <p:nvSpPr>
              <p:cNvPr id="48159" name="Rectangle 13"/>
              <p:cNvSpPr>
                <a:spLocks noChangeArrowheads="1"/>
              </p:cNvSpPr>
              <p:nvPr/>
            </p:nvSpPr>
            <p:spPr bwMode="auto">
              <a:xfrm>
                <a:off x="43" y="930"/>
                <a:ext cx="474"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一个月后</a:t>
                </a:r>
              </a:p>
            </p:txBody>
          </p:sp>
          <p:sp>
            <p:nvSpPr>
              <p:cNvPr id="48160" name="Rectangle 32"/>
              <p:cNvSpPr>
                <a:spLocks noChangeArrowheads="1"/>
              </p:cNvSpPr>
              <p:nvPr/>
            </p:nvSpPr>
            <p:spPr bwMode="auto">
              <a:xfrm>
                <a:off x="0" y="930"/>
                <a:ext cx="560"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1" name="Group 35"/>
            <p:cNvGrpSpPr>
              <a:grpSpLocks/>
            </p:cNvGrpSpPr>
            <p:nvPr/>
          </p:nvGrpSpPr>
          <p:grpSpPr bwMode="auto">
            <a:xfrm>
              <a:off x="560" y="930"/>
              <a:ext cx="1770" cy="546"/>
              <a:chOff x="560" y="930"/>
              <a:chExt cx="1770" cy="546"/>
            </a:xfrm>
          </p:grpSpPr>
          <p:sp>
            <p:nvSpPr>
              <p:cNvPr id="48157" name="Rectangle 14"/>
              <p:cNvSpPr>
                <a:spLocks noChangeArrowheads="1"/>
              </p:cNvSpPr>
              <p:nvPr/>
            </p:nvSpPr>
            <p:spPr bwMode="auto">
              <a:xfrm>
                <a:off x="603" y="930"/>
                <a:ext cx="1684"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股价上扬，欲购股票市价上升到</a:t>
                </a:r>
                <a:r>
                  <a:rPr lang="zh-CN" altLang="en-US"/>
                  <a:t>1050000</a:t>
                </a:r>
                <a:r>
                  <a:rPr lang="zh-CN" altLang="en-US">
                    <a:latin typeface="Times New Roman" pitchFamily="18" charset="0"/>
                  </a:rPr>
                  <a:t>港元</a:t>
                </a:r>
              </a:p>
            </p:txBody>
          </p:sp>
          <p:sp>
            <p:nvSpPr>
              <p:cNvPr id="48158" name="Rectangle 34"/>
              <p:cNvSpPr>
                <a:spLocks noChangeArrowheads="1"/>
              </p:cNvSpPr>
              <p:nvPr/>
            </p:nvSpPr>
            <p:spPr bwMode="auto">
              <a:xfrm>
                <a:off x="560" y="930"/>
                <a:ext cx="1770"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2" name="Group 37"/>
            <p:cNvGrpSpPr>
              <a:grpSpLocks/>
            </p:cNvGrpSpPr>
            <p:nvPr/>
          </p:nvGrpSpPr>
          <p:grpSpPr bwMode="auto">
            <a:xfrm>
              <a:off x="2330" y="930"/>
              <a:ext cx="1242" cy="546"/>
              <a:chOff x="2330" y="930"/>
              <a:chExt cx="1242" cy="546"/>
            </a:xfrm>
          </p:grpSpPr>
          <p:sp>
            <p:nvSpPr>
              <p:cNvPr id="48155" name="Rectangle 15"/>
              <p:cNvSpPr>
                <a:spLocks noChangeArrowheads="1"/>
              </p:cNvSpPr>
              <p:nvPr/>
            </p:nvSpPr>
            <p:spPr bwMode="auto">
              <a:xfrm>
                <a:off x="2373" y="930"/>
                <a:ext cx="1156"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指数升至</a:t>
                </a:r>
                <a:r>
                  <a:rPr lang="zh-CN" altLang="en-US" sz="1800">
                    <a:latin typeface="Times New Roman" pitchFamily="18" charset="0"/>
                  </a:rPr>
                  <a:t>10050</a:t>
                </a:r>
                <a:r>
                  <a:rPr lang="zh-CN" altLang="en-US">
                    <a:latin typeface="Times New Roman" pitchFamily="18" charset="0"/>
                  </a:rPr>
                  <a:t>点，卖出期股指期货合约，价值为</a:t>
                </a:r>
                <a:r>
                  <a:rPr lang="zh-CN" altLang="en-US" sz="1800">
                    <a:latin typeface="Times New Roman" pitchFamily="18" charset="0"/>
                  </a:rPr>
                  <a:t>1050000</a:t>
                </a:r>
                <a:r>
                  <a:rPr lang="zh-CN" altLang="en-US">
                    <a:latin typeface="Times New Roman" pitchFamily="18" charset="0"/>
                  </a:rPr>
                  <a:t>港元</a:t>
                </a:r>
                <a:r>
                  <a:rPr lang="zh-CN" altLang="en-US" sz="1800">
                    <a:latin typeface="Times New Roman" pitchFamily="18" charset="0"/>
                  </a:rPr>
                  <a:t>（2</a:t>
                </a:r>
                <a:r>
                  <a:rPr lang="zh-CN" altLang="en-US" sz="1800">
                    <a:latin typeface="Times New Roman" pitchFamily="18" charset="0"/>
                    <a:ea typeface="MingLiU" pitchFamily="49" charset="-120"/>
                  </a:rPr>
                  <a:t>×</a:t>
                </a:r>
                <a:r>
                  <a:rPr lang="zh-CN" altLang="en-US" sz="1800">
                    <a:latin typeface="Times New Roman" pitchFamily="18" charset="0"/>
                  </a:rPr>
                  <a:t>10050点</a:t>
                </a:r>
                <a:r>
                  <a:rPr lang="zh-CN" altLang="en-US" sz="1800">
                    <a:latin typeface="Times New Roman" pitchFamily="18" charset="0"/>
                    <a:ea typeface="MingLiU" pitchFamily="49" charset="-120"/>
                  </a:rPr>
                  <a:t>×</a:t>
                </a:r>
                <a:r>
                  <a:rPr lang="zh-CN" altLang="en-US" sz="1800">
                    <a:latin typeface="Times New Roman" pitchFamily="18" charset="0"/>
                  </a:rPr>
                  <a:t>50）</a:t>
                </a:r>
              </a:p>
            </p:txBody>
          </p:sp>
          <p:sp>
            <p:nvSpPr>
              <p:cNvPr id="48156" name="Rectangle 36"/>
              <p:cNvSpPr>
                <a:spLocks noChangeArrowheads="1"/>
              </p:cNvSpPr>
              <p:nvPr/>
            </p:nvSpPr>
            <p:spPr bwMode="auto">
              <a:xfrm>
                <a:off x="2330" y="930"/>
                <a:ext cx="1242"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3" name="Group 39"/>
            <p:cNvGrpSpPr>
              <a:grpSpLocks/>
            </p:cNvGrpSpPr>
            <p:nvPr/>
          </p:nvGrpSpPr>
          <p:grpSpPr bwMode="auto">
            <a:xfrm>
              <a:off x="0" y="1476"/>
              <a:ext cx="560" cy="920"/>
              <a:chOff x="0" y="1476"/>
              <a:chExt cx="560" cy="920"/>
            </a:xfrm>
          </p:grpSpPr>
          <p:sp>
            <p:nvSpPr>
              <p:cNvPr id="48153" name="Rectangle 16"/>
              <p:cNvSpPr>
                <a:spLocks noChangeArrowheads="1"/>
              </p:cNvSpPr>
              <p:nvPr/>
            </p:nvSpPr>
            <p:spPr bwMode="auto">
              <a:xfrm>
                <a:off x="43" y="1476"/>
                <a:ext cx="474" cy="92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结果</a:t>
                </a:r>
              </a:p>
            </p:txBody>
          </p:sp>
          <p:sp>
            <p:nvSpPr>
              <p:cNvPr id="48154" name="Rectangle 38"/>
              <p:cNvSpPr>
                <a:spLocks noChangeArrowheads="1"/>
              </p:cNvSpPr>
              <p:nvPr/>
            </p:nvSpPr>
            <p:spPr bwMode="auto">
              <a:xfrm>
                <a:off x="0" y="1476"/>
                <a:ext cx="560" cy="920"/>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4" name="Group 41"/>
            <p:cNvGrpSpPr>
              <a:grpSpLocks/>
            </p:cNvGrpSpPr>
            <p:nvPr/>
          </p:nvGrpSpPr>
          <p:grpSpPr bwMode="auto">
            <a:xfrm>
              <a:off x="560" y="1476"/>
              <a:ext cx="1770" cy="374"/>
              <a:chOff x="560" y="1476"/>
              <a:chExt cx="1770" cy="374"/>
            </a:xfrm>
          </p:grpSpPr>
          <p:sp>
            <p:nvSpPr>
              <p:cNvPr id="48151" name="Rectangle 17"/>
              <p:cNvSpPr>
                <a:spLocks noChangeArrowheads="1"/>
              </p:cNvSpPr>
              <p:nvPr/>
            </p:nvSpPr>
            <p:spPr bwMode="auto">
              <a:xfrm>
                <a:off x="603" y="1476"/>
                <a:ext cx="1684"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损失</a:t>
                </a:r>
                <a:r>
                  <a:rPr lang="zh-CN" altLang="en-US"/>
                  <a:t>5000</a:t>
                </a:r>
                <a:r>
                  <a:rPr lang="zh-CN" altLang="en-US">
                    <a:latin typeface="Times New Roman" pitchFamily="18" charset="0"/>
                  </a:rPr>
                  <a:t>港元</a:t>
                </a:r>
              </a:p>
            </p:txBody>
          </p:sp>
          <p:sp>
            <p:nvSpPr>
              <p:cNvPr id="48152" name="Rectangle 40"/>
              <p:cNvSpPr>
                <a:spLocks noChangeArrowheads="1"/>
              </p:cNvSpPr>
              <p:nvPr/>
            </p:nvSpPr>
            <p:spPr bwMode="auto">
              <a:xfrm>
                <a:off x="560" y="1476"/>
                <a:ext cx="1770"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5" name="Group 43"/>
            <p:cNvGrpSpPr>
              <a:grpSpLocks/>
            </p:cNvGrpSpPr>
            <p:nvPr/>
          </p:nvGrpSpPr>
          <p:grpSpPr bwMode="auto">
            <a:xfrm>
              <a:off x="2330" y="1476"/>
              <a:ext cx="1242" cy="374"/>
              <a:chOff x="2330" y="1476"/>
              <a:chExt cx="1242" cy="374"/>
            </a:xfrm>
          </p:grpSpPr>
          <p:sp>
            <p:nvSpPr>
              <p:cNvPr id="48149" name="Rectangle 18"/>
              <p:cNvSpPr>
                <a:spLocks noChangeArrowheads="1"/>
              </p:cNvSpPr>
              <p:nvPr/>
            </p:nvSpPr>
            <p:spPr bwMode="auto">
              <a:xfrm>
                <a:off x="2373" y="1476"/>
                <a:ext cx="1156" cy="37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just"/>
                <a:r>
                  <a:rPr lang="zh-CN" altLang="en-US">
                    <a:latin typeface="Times New Roman" pitchFamily="18" charset="0"/>
                  </a:rPr>
                  <a:t>盈利</a:t>
                </a:r>
                <a:r>
                  <a:rPr lang="zh-CN" altLang="en-US"/>
                  <a:t>5000</a:t>
                </a:r>
                <a:r>
                  <a:rPr lang="zh-CN" altLang="en-US">
                    <a:latin typeface="Times New Roman" pitchFamily="18" charset="0"/>
                  </a:rPr>
                  <a:t>港元</a:t>
                </a:r>
              </a:p>
            </p:txBody>
          </p:sp>
          <p:sp>
            <p:nvSpPr>
              <p:cNvPr id="48150" name="Rectangle 42"/>
              <p:cNvSpPr>
                <a:spLocks noChangeArrowheads="1"/>
              </p:cNvSpPr>
              <p:nvPr/>
            </p:nvSpPr>
            <p:spPr bwMode="auto">
              <a:xfrm>
                <a:off x="2330" y="1476"/>
                <a:ext cx="1242" cy="374"/>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nvGrpSpPr>
            <p:cNvPr id="48146" name="Group 45"/>
            <p:cNvGrpSpPr>
              <a:grpSpLocks/>
            </p:cNvGrpSpPr>
            <p:nvPr/>
          </p:nvGrpSpPr>
          <p:grpSpPr bwMode="auto">
            <a:xfrm>
              <a:off x="560" y="1850"/>
              <a:ext cx="3012" cy="546"/>
              <a:chOff x="560" y="1850"/>
              <a:chExt cx="3012" cy="546"/>
            </a:xfrm>
          </p:grpSpPr>
          <p:sp>
            <p:nvSpPr>
              <p:cNvPr id="48147" name="Rectangle 19"/>
              <p:cNvSpPr>
                <a:spLocks noChangeArrowheads="1"/>
              </p:cNvSpPr>
              <p:nvPr/>
            </p:nvSpPr>
            <p:spPr bwMode="auto">
              <a:xfrm>
                <a:off x="603" y="1850"/>
                <a:ext cx="2926" cy="54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zh-CN" altLang="en-US">
                    <a:latin typeface="Times New Roman" pitchFamily="18" charset="0"/>
                  </a:rPr>
                  <a:t>投资者损益</a:t>
                </a:r>
                <a:r>
                  <a:rPr lang="zh-CN" altLang="en-US"/>
                  <a:t>=0</a:t>
                </a:r>
                <a:r>
                  <a:rPr lang="zh-CN" altLang="en-US">
                    <a:latin typeface="Times New Roman" pitchFamily="18" charset="0"/>
                  </a:rPr>
                  <a:t>，</a:t>
                </a:r>
                <a:endParaRPr lang="zh-CN" altLang="en-US"/>
              </a:p>
              <a:p>
                <a:r>
                  <a:rPr lang="zh-CN" altLang="en-US">
                    <a:latin typeface="Times New Roman" pitchFamily="18" charset="0"/>
                  </a:rPr>
                  <a:t>或者说，投资者通过实施股指期货交易，锁定了一个月获取</a:t>
                </a:r>
                <a:r>
                  <a:rPr lang="zh-CN" altLang="en-US"/>
                  <a:t>5000</a:t>
                </a:r>
                <a:r>
                  <a:rPr lang="zh-CN" altLang="en-US">
                    <a:latin typeface="Times New Roman" pitchFamily="18" charset="0"/>
                  </a:rPr>
                  <a:t>港元的盈利机会。</a:t>
                </a:r>
              </a:p>
            </p:txBody>
          </p:sp>
          <p:sp>
            <p:nvSpPr>
              <p:cNvPr id="48148" name="Rectangle 44"/>
              <p:cNvSpPr>
                <a:spLocks noChangeArrowheads="1"/>
              </p:cNvSpPr>
              <p:nvPr/>
            </p:nvSpPr>
            <p:spPr bwMode="auto">
              <a:xfrm>
                <a:off x="560" y="1850"/>
                <a:ext cx="3012" cy="546"/>
              </a:xfrm>
              <a:prstGeom prst="rect">
                <a:avLst/>
              </a:prstGeom>
              <a:noFill/>
              <a:ln w="7">
                <a:solidFill>
                  <a:srgbClr val="A0A0A0"/>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grpSp>
      </p:grpSp>
      <p:sp>
        <p:nvSpPr>
          <p:cNvPr id="48132" name="TextBox 1"/>
          <p:cNvSpPr txBox="1">
            <a:spLocks noChangeArrowheads="1"/>
          </p:cNvSpPr>
          <p:nvPr/>
        </p:nvSpPr>
        <p:spPr bwMode="auto">
          <a:xfrm>
            <a:off x="1692275" y="1125538"/>
            <a:ext cx="540067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t>表</a:t>
            </a:r>
            <a:r>
              <a:rPr lang="en-US" altLang="zh-CN"/>
              <a:t>11.6-6  </a:t>
            </a:r>
            <a:r>
              <a:rPr lang="zh-CN" altLang="zh-CN"/>
              <a:t>股指期货多头套期保值</a:t>
            </a:r>
          </a:p>
          <a:p>
            <a:endParaRPr lang="zh-CN" altLang="en-US"/>
          </a:p>
        </p:txBody>
      </p:sp>
      <p:sp>
        <p:nvSpPr>
          <p:cNvPr id="48133" name="TextBox 2"/>
          <p:cNvSpPr txBox="1">
            <a:spLocks noChangeArrowheads="1"/>
          </p:cNvSpPr>
          <p:nvPr/>
        </p:nvSpPr>
        <p:spPr bwMode="auto">
          <a:xfrm>
            <a:off x="250825" y="6149975"/>
            <a:ext cx="82819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注：</a:t>
            </a:r>
            <a:r>
              <a:rPr lang="en-US" altLang="zh-CN"/>
              <a:t>*</a:t>
            </a:r>
            <a:r>
              <a:rPr lang="zh-CN" altLang="zh-CN"/>
              <a:t>一份标准化恒生股票指数期货合约的价值为</a:t>
            </a:r>
            <a:r>
              <a:rPr lang="en-US" altLang="zh-CN"/>
              <a:t>50</a:t>
            </a:r>
            <a:r>
              <a:rPr lang="zh-CN" altLang="zh-CN"/>
              <a:t>港元×指数点数。</a:t>
            </a:r>
          </a:p>
          <a:p>
            <a:pPr algn="l"/>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2" name="Rectangle 4" descr="草皮"/>
          <p:cNvSpPr>
            <a:spLocks noGrp="1" noChangeArrowheads="1"/>
          </p:cNvSpPr>
          <p:nvPr>
            <p:ph type="title"/>
          </p:nvPr>
        </p:nvSpPr>
        <p:spPr>
          <a:xfrm>
            <a:off x="876300" y="333375"/>
            <a:ext cx="6781800" cy="649288"/>
          </a:xfrm>
        </p:spPr>
        <p:txBody>
          <a:bodyPr/>
          <a:lstStyle/>
          <a:p>
            <a:pPr eaLnBrk="1" hangingPunct="1">
              <a:defRPr/>
            </a:pPr>
            <a:r>
              <a:rPr lang="zh-CN" altLang="en-US" dirty="0" smtClean="0">
                <a:effectLst>
                  <a:outerShdw blurRad="38100" dist="38100" dir="2700000" algn="tl">
                    <a:srgbClr val="C0C0C0"/>
                  </a:outerShdw>
                </a:effectLst>
                <a:latin typeface="宋体" pitchFamily="2" charset="-122"/>
              </a:rPr>
              <a:t>第一节  期货市场交易特征及规则</a:t>
            </a:r>
            <a:r>
              <a:rPr lang="zh-CN" altLang="en-US" dirty="0" smtClean="0"/>
              <a:t> </a:t>
            </a:r>
            <a:endParaRPr lang="zh-CN" altLang="en-US" dirty="0"/>
          </a:p>
        </p:txBody>
      </p:sp>
      <p:sp>
        <p:nvSpPr>
          <p:cNvPr id="8195" name="Rectangle 6"/>
          <p:cNvSpPr>
            <a:spLocks noChangeArrowheads="1"/>
          </p:cNvSpPr>
          <p:nvPr/>
        </p:nvSpPr>
        <p:spPr bwMode="auto">
          <a:xfrm>
            <a:off x="1066800" y="1482725"/>
            <a:ext cx="4572000" cy="5191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800">
                <a:solidFill>
                  <a:srgbClr val="6600CC"/>
                </a:solidFill>
                <a:latin typeface="隶书" pitchFamily="49" charset="-122"/>
                <a:ea typeface="隶书" pitchFamily="49" charset="-122"/>
              </a:rPr>
              <a:t> 期货市场交易的规则</a:t>
            </a:r>
          </a:p>
        </p:txBody>
      </p:sp>
      <p:sp>
        <p:nvSpPr>
          <p:cNvPr id="8196" name="Rectangle 7"/>
          <p:cNvSpPr>
            <a:spLocks noChangeArrowheads="1"/>
          </p:cNvSpPr>
          <p:nvPr/>
        </p:nvSpPr>
        <p:spPr bwMode="auto">
          <a:xfrm>
            <a:off x="1979613" y="2133600"/>
            <a:ext cx="3124200" cy="18161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solidFill>
                  <a:srgbClr val="660033"/>
                </a:solidFill>
                <a:latin typeface="Times New Roman" pitchFamily="18" charset="0"/>
                <a:ea typeface="隶书" pitchFamily="49" charset="-122"/>
              </a:rPr>
              <a:t> </a:t>
            </a:r>
            <a:r>
              <a:rPr lang="zh-CN" altLang="en-US" sz="2800">
                <a:solidFill>
                  <a:srgbClr val="660033"/>
                </a:solidFill>
                <a:latin typeface="Times New Roman" pitchFamily="18" charset="0"/>
                <a:ea typeface="隶书" pitchFamily="49" charset="-122"/>
              </a:rPr>
              <a:t>会员管理规则</a:t>
            </a:r>
            <a:endParaRPr lang="en-US" altLang="zh-CN" sz="2800">
              <a:solidFill>
                <a:srgbClr val="660033"/>
              </a:solidFill>
              <a:latin typeface="Times New Roman" pitchFamily="18" charset="0"/>
              <a:ea typeface="隶书" pitchFamily="49" charset="-122"/>
            </a:endParaRPr>
          </a:p>
          <a:p>
            <a:pPr algn="l">
              <a:buFontTx/>
              <a:buBlip>
                <a:blip r:embed="rId3"/>
              </a:buBlip>
            </a:pPr>
            <a:r>
              <a:rPr lang="zh-CN" altLang="en-US" sz="2400">
                <a:solidFill>
                  <a:srgbClr val="660033"/>
                </a:solidFill>
                <a:latin typeface="Times New Roman" pitchFamily="18" charset="0"/>
                <a:ea typeface="隶书" pitchFamily="49" charset="-122"/>
              </a:rPr>
              <a:t> </a:t>
            </a:r>
            <a:r>
              <a:rPr lang="zh-CN" altLang="en-US" sz="2800">
                <a:solidFill>
                  <a:srgbClr val="660033"/>
                </a:solidFill>
                <a:latin typeface="Times New Roman" pitchFamily="18" charset="0"/>
                <a:ea typeface="隶书" pitchFamily="49" charset="-122"/>
              </a:rPr>
              <a:t>委托交易规则</a:t>
            </a:r>
            <a:r>
              <a:rPr lang="zh-CN" altLang="en-US" sz="2400">
                <a:solidFill>
                  <a:srgbClr val="660033"/>
                </a:solidFill>
                <a:latin typeface="Times New Roman" pitchFamily="18" charset="0"/>
                <a:ea typeface="隶书" pitchFamily="49" charset="-122"/>
              </a:rPr>
              <a:t> </a:t>
            </a:r>
          </a:p>
          <a:p>
            <a:pPr algn="l">
              <a:buFontTx/>
              <a:buBlip>
                <a:blip r:embed="rId3"/>
              </a:buBlip>
            </a:pPr>
            <a:r>
              <a:rPr lang="zh-CN" altLang="en-US" sz="2800">
                <a:solidFill>
                  <a:srgbClr val="660033"/>
                </a:solidFill>
                <a:latin typeface="Times New Roman" pitchFamily="18" charset="0"/>
                <a:ea typeface="隶书" pitchFamily="49" charset="-122"/>
              </a:rPr>
              <a:t> 保证金制度</a:t>
            </a:r>
          </a:p>
          <a:p>
            <a:pPr algn="l">
              <a:buFontTx/>
              <a:buBlip>
                <a:blip r:embed="rId3"/>
              </a:buBlip>
            </a:pPr>
            <a:r>
              <a:rPr lang="zh-CN" altLang="en-US" sz="2400">
                <a:solidFill>
                  <a:srgbClr val="660033"/>
                </a:solidFill>
                <a:latin typeface="Times New Roman" pitchFamily="18" charset="0"/>
                <a:ea typeface="隶书" pitchFamily="49" charset="-122"/>
              </a:rPr>
              <a:t> </a:t>
            </a:r>
            <a:r>
              <a:rPr lang="zh-CN" altLang="en-US" sz="2800">
                <a:solidFill>
                  <a:srgbClr val="660033"/>
                </a:solidFill>
                <a:latin typeface="Times New Roman" pitchFamily="18" charset="0"/>
                <a:ea typeface="隶书" pitchFamily="49" charset="-122"/>
              </a:rPr>
              <a:t>中央清算制</a:t>
            </a:r>
          </a:p>
        </p:txBody>
      </p:sp>
      <p:sp>
        <p:nvSpPr>
          <p:cNvPr id="8197" name="Rectangle 11"/>
          <p:cNvSpPr>
            <a:spLocks noChangeArrowheads="1"/>
          </p:cNvSpPr>
          <p:nvPr/>
        </p:nvSpPr>
        <p:spPr bwMode="auto">
          <a:xfrm>
            <a:off x="2514600" y="4089400"/>
            <a:ext cx="2743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CC99FF"/>
              </a:buClr>
              <a:buFontTx/>
              <a:buChar char="•"/>
            </a:pPr>
            <a:r>
              <a:rPr lang="zh-CN" altLang="en-US" sz="2400">
                <a:solidFill>
                  <a:srgbClr val="0033CC"/>
                </a:solidFill>
                <a:latin typeface="隶书" pitchFamily="49" charset="-122"/>
                <a:ea typeface="隶书" pitchFamily="49" charset="-122"/>
              </a:rPr>
              <a:t>会员账户监管</a:t>
            </a:r>
            <a:r>
              <a:rPr lang="zh-CN" altLang="en-US">
                <a:latin typeface="Times New Roman" pitchFamily="18" charset="0"/>
              </a:rPr>
              <a:t> </a:t>
            </a:r>
          </a:p>
        </p:txBody>
      </p:sp>
      <p:sp>
        <p:nvSpPr>
          <p:cNvPr id="8198" name="Rectangle 12"/>
          <p:cNvSpPr>
            <a:spLocks noChangeArrowheads="1"/>
          </p:cNvSpPr>
          <p:nvPr/>
        </p:nvSpPr>
        <p:spPr bwMode="auto">
          <a:xfrm>
            <a:off x="2514600" y="4587875"/>
            <a:ext cx="2286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CC99FF"/>
              </a:buClr>
              <a:buFontTx/>
              <a:buChar char="•"/>
            </a:pPr>
            <a:r>
              <a:rPr lang="zh-CN" altLang="en-US" sz="2400">
                <a:solidFill>
                  <a:srgbClr val="0033CC"/>
                </a:solidFill>
                <a:latin typeface="隶书" pitchFamily="49" charset="-122"/>
                <a:ea typeface="隶书" pitchFamily="49" charset="-122"/>
              </a:rPr>
              <a:t>每日结算制</a:t>
            </a:r>
            <a:r>
              <a:rPr lang="zh-CN" altLang="en-US">
                <a:latin typeface="Times New Roman" pitchFamily="18" charset="0"/>
              </a:rPr>
              <a:t> </a:t>
            </a:r>
          </a:p>
        </p:txBody>
      </p:sp>
      <p:sp>
        <p:nvSpPr>
          <p:cNvPr id="8199" name="Rectangle 13"/>
          <p:cNvSpPr>
            <a:spLocks noChangeArrowheads="1"/>
          </p:cNvSpPr>
          <p:nvPr/>
        </p:nvSpPr>
        <p:spPr bwMode="auto">
          <a:xfrm>
            <a:off x="2514600" y="5045075"/>
            <a:ext cx="4114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CC99FF"/>
              </a:buClr>
              <a:buFontTx/>
              <a:buChar char="•"/>
            </a:pPr>
            <a:r>
              <a:rPr lang="zh-CN" altLang="en-US" sz="2400">
                <a:solidFill>
                  <a:srgbClr val="0033CC"/>
                </a:solidFill>
                <a:latin typeface="隶书" pitchFamily="49" charset="-122"/>
                <a:ea typeface="隶书" pitchFamily="49" charset="-122"/>
              </a:rPr>
              <a:t>对平仓与未平仓合约的结算</a:t>
            </a:r>
            <a:r>
              <a:rPr lang="zh-CN" altLang="en-US"/>
              <a:t> </a:t>
            </a:r>
          </a:p>
        </p:txBody>
      </p:sp>
      <p:sp>
        <p:nvSpPr>
          <p:cNvPr id="8200" name="Rectangle 14"/>
          <p:cNvSpPr>
            <a:spLocks noChangeArrowheads="1"/>
          </p:cNvSpPr>
          <p:nvPr/>
        </p:nvSpPr>
        <p:spPr bwMode="auto">
          <a:xfrm>
            <a:off x="2514600" y="5562600"/>
            <a:ext cx="2819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CC99FF"/>
              </a:buClr>
              <a:buFontTx/>
              <a:buChar char="•"/>
            </a:pPr>
            <a:r>
              <a:rPr lang="zh-CN" altLang="en-US" sz="2400">
                <a:solidFill>
                  <a:srgbClr val="0033CC"/>
                </a:solidFill>
                <a:latin typeface="隶书" pitchFamily="49" charset="-122"/>
                <a:ea typeface="隶书" pitchFamily="49" charset="-122"/>
              </a:rPr>
              <a:t>保证金的监缴</a:t>
            </a:r>
            <a:r>
              <a:rPr lang="zh-CN" altLang="en-US"/>
              <a:t> </a:t>
            </a:r>
          </a:p>
        </p:txBody>
      </p:sp>
      <p:pic>
        <p:nvPicPr>
          <p:cNvPr id="8201" name="Picture 19" descr="C:\Program Files\Common Files\Microsoft Shared\Clipart\cagcat50\BD06662_.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5000" y="2362200"/>
            <a:ext cx="25146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6" name="Rectangle 1028" descr="瓦形"/>
          <p:cNvSpPr>
            <a:spLocks noGrp="1" noChangeArrowheads="1"/>
          </p:cNvSpPr>
          <p:nvPr>
            <p:ph type="title"/>
          </p:nvPr>
        </p:nvSpPr>
        <p:spPr>
          <a:xfrm>
            <a:off x="822325" y="-15875"/>
            <a:ext cx="7378700" cy="1219200"/>
          </a:xfrm>
        </p:spPr>
        <p:txBody>
          <a:bodyPr/>
          <a:lstStyle/>
          <a:p>
            <a:pPr eaLnBrk="1" hangingPunct="1">
              <a:defRPr/>
            </a:pPr>
            <a:r>
              <a:rPr lang="zh-CN" altLang="en-US" dirty="0">
                <a:effectLst>
                  <a:outerShdw blurRad="38100" dist="38100" dir="2700000" algn="tl">
                    <a:srgbClr val="C0C0C0"/>
                  </a:outerShdw>
                </a:effectLst>
                <a:latin typeface="宋体" pitchFamily="2" charset="-122"/>
              </a:rPr>
              <a:t>第二节  期货产品定价</a:t>
            </a:r>
            <a:r>
              <a:rPr lang="zh-CN" altLang="en-US" dirty="0"/>
              <a:t> </a:t>
            </a:r>
          </a:p>
        </p:txBody>
      </p:sp>
      <p:sp>
        <p:nvSpPr>
          <p:cNvPr id="9219" name="Rectangle 1030"/>
          <p:cNvSpPr>
            <a:spLocks noChangeArrowheads="1"/>
          </p:cNvSpPr>
          <p:nvPr/>
        </p:nvSpPr>
        <p:spPr bwMode="auto">
          <a:xfrm>
            <a:off x="990600" y="1341438"/>
            <a:ext cx="5181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v"/>
            </a:pPr>
            <a:r>
              <a:rPr lang="zh-CN" altLang="en-US" sz="2400">
                <a:solidFill>
                  <a:srgbClr val="0033CC"/>
                </a:solidFill>
              </a:rPr>
              <a:t>期货价格以现货价格为基础</a:t>
            </a:r>
            <a:r>
              <a:rPr lang="zh-CN" altLang="en-US" sz="1100">
                <a:solidFill>
                  <a:srgbClr val="0033CC"/>
                </a:solidFill>
              </a:rPr>
              <a:t> </a:t>
            </a:r>
            <a:endParaRPr lang="zh-CN" altLang="en-US" sz="2400">
              <a:solidFill>
                <a:srgbClr val="0033CC"/>
              </a:solidFill>
              <a:latin typeface="Times New Roman" pitchFamily="18" charset="0"/>
            </a:endParaRPr>
          </a:p>
        </p:txBody>
      </p:sp>
      <p:sp>
        <p:nvSpPr>
          <p:cNvPr id="9220" name="Rectangle 1031"/>
          <p:cNvSpPr>
            <a:spLocks noChangeArrowheads="1"/>
          </p:cNvSpPr>
          <p:nvPr/>
        </p:nvSpPr>
        <p:spPr bwMode="auto">
          <a:xfrm>
            <a:off x="1143000" y="1947863"/>
            <a:ext cx="4876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Ø"/>
            </a:pPr>
            <a:r>
              <a:rPr lang="zh-CN" altLang="en-US" sz="2400"/>
              <a:t>期货价格收敛于现货价格 </a:t>
            </a:r>
            <a:endParaRPr lang="zh-CN" altLang="en-US" sz="2400">
              <a:latin typeface="Times New Roman" pitchFamily="18" charset="0"/>
            </a:endParaRPr>
          </a:p>
        </p:txBody>
      </p:sp>
      <p:sp>
        <p:nvSpPr>
          <p:cNvPr id="9221" name="Rectangle 1032"/>
          <p:cNvSpPr>
            <a:spLocks noChangeArrowheads="1"/>
          </p:cNvSpPr>
          <p:nvPr/>
        </p:nvSpPr>
        <p:spPr bwMode="auto">
          <a:xfrm>
            <a:off x="1371600" y="2419350"/>
            <a:ext cx="7315200" cy="17541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50000"/>
              </a:lnSpc>
            </a:pPr>
            <a:r>
              <a:rPr lang="zh-CN" altLang="en-US" sz="2400"/>
              <a:t>随着期货合约交割月份的逼近，期货的价格将收敛于标的资产的现货价格。当到达交割期限时，期货的价格将等于现货价格。 </a:t>
            </a:r>
            <a:endParaRPr lang="zh-CN" altLang="en-US" sz="2400">
              <a:latin typeface="Times New Roman" pitchFamily="18" charset="0"/>
            </a:endParaRPr>
          </a:p>
        </p:txBody>
      </p:sp>
      <p:sp>
        <p:nvSpPr>
          <p:cNvPr id="9222" name="Rectangle 1039"/>
          <p:cNvSpPr>
            <a:spLocks noChangeArrowheads="1"/>
          </p:cNvSpPr>
          <p:nvPr/>
        </p:nvSpPr>
        <p:spPr bwMode="auto">
          <a:xfrm>
            <a:off x="4324350" y="3300413"/>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p:nvPr>
        </p:nvSpPr>
        <p:spPr/>
        <p:txBody>
          <a:bodyPr/>
          <a:lstStyle/>
          <a:p>
            <a:endParaRPr lang="zh-CN" altLang="en-US" smtClean="0"/>
          </a:p>
        </p:txBody>
      </p:sp>
      <p:sp>
        <p:nvSpPr>
          <p:cNvPr id="4" name="Rectangle 1033"/>
          <p:cNvSpPr>
            <a:spLocks noGrp="1" noChangeArrowheads="1"/>
          </p:cNvSpPr>
          <p:nvPr>
            <p:ph idx="1"/>
          </p:nvPr>
        </p:nvSpPr>
        <p:spPr>
          <a:xfrm>
            <a:off x="990600" y="1143000"/>
            <a:ext cx="8001000" cy="904875"/>
          </a:xfrm>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buClr>
                <a:srgbClr val="6600CC"/>
              </a:buClr>
              <a:buFont typeface="Wingdings" pitchFamily="2" charset="2"/>
              <a:buChar char="Ø"/>
              <a:defRPr/>
            </a:pPr>
            <a:r>
              <a:rPr lang="zh-CN" altLang="en-US" sz="2400" dirty="0"/>
              <a:t>期货价格与预期的现货</a:t>
            </a:r>
            <a:r>
              <a:rPr lang="zh-CN" altLang="en-US" sz="2400" dirty="0" smtClean="0"/>
              <a:t>价格</a:t>
            </a:r>
            <a:endParaRPr lang="en-US" altLang="zh-CN" sz="2400" dirty="0" smtClean="0"/>
          </a:p>
          <a:p>
            <a:pPr marL="0" indent="0">
              <a:buClr>
                <a:srgbClr val="6600CC"/>
              </a:buClr>
              <a:buFontTx/>
              <a:buNone/>
              <a:defRPr/>
            </a:pPr>
            <a:r>
              <a:rPr lang="zh-CN" altLang="en-US" sz="2400" dirty="0" smtClean="0"/>
              <a:t> </a:t>
            </a:r>
            <a:endParaRPr lang="zh-CN" altLang="en-US" sz="2400" dirty="0">
              <a:latin typeface="Times New Roman" pitchFamily="18" charset="0"/>
            </a:endParaRPr>
          </a:p>
        </p:txBody>
      </p:sp>
      <p:sp>
        <p:nvSpPr>
          <p:cNvPr id="10244" name="Rectangle 1034"/>
          <p:cNvSpPr>
            <a:spLocks noChangeArrowheads="1"/>
          </p:cNvSpPr>
          <p:nvPr/>
        </p:nvSpPr>
        <p:spPr bwMode="auto">
          <a:xfrm>
            <a:off x="1331913" y="1700213"/>
            <a:ext cx="5867400" cy="5191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
            </a:pPr>
            <a:r>
              <a:rPr lang="zh-CN" altLang="en-US" sz="2800">
                <a:ea typeface="隶书" pitchFamily="49" charset="-122"/>
              </a:rPr>
              <a:t>预期假说</a:t>
            </a:r>
            <a:endParaRPr lang="en-US" altLang="zh-CN" sz="2400">
              <a:latin typeface="Times New Roman" pitchFamily="18" charset="0"/>
              <a:ea typeface="方正舒体" pitchFamily="2" charset="-122"/>
            </a:endParaRPr>
          </a:p>
        </p:txBody>
      </p:sp>
      <p:sp>
        <p:nvSpPr>
          <p:cNvPr id="10245" name="Rectangle 1037"/>
          <p:cNvSpPr>
            <a:spLocks noChangeArrowheads="1"/>
          </p:cNvSpPr>
          <p:nvPr/>
        </p:nvSpPr>
        <p:spPr bwMode="auto">
          <a:xfrm>
            <a:off x="1619250" y="2349500"/>
            <a:ext cx="7777163" cy="4603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400">
                <a:latin typeface="Times New Roman" pitchFamily="18" charset="0"/>
              </a:rPr>
              <a:t>期货合约的交易价格等于交割日现货市场的预期价格。                       </a:t>
            </a:r>
          </a:p>
        </p:txBody>
      </p:sp>
      <p:sp>
        <p:nvSpPr>
          <p:cNvPr id="10246" name="Rectangle 6"/>
          <p:cNvSpPr>
            <a:spLocks noChangeArrowheads="1"/>
          </p:cNvSpPr>
          <p:nvPr/>
        </p:nvSpPr>
        <p:spPr bwMode="auto">
          <a:xfrm>
            <a:off x="1331913" y="3111500"/>
            <a:ext cx="6858000" cy="5191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
            </a:pPr>
            <a:r>
              <a:rPr lang="zh-CN" altLang="en-US" sz="2800">
                <a:latin typeface="隶书" pitchFamily="49" charset="-122"/>
                <a:ea typeface="隶书" pitchFamily="49" charset="-122"/>
              </a:rPr>
              <a:t>期货折价</a:t>
            </a:r>
            <a:endParaRPr lang="en-US" altLang="zh-CN" sz="2800">
              <a:latin typeface="隶书" pitchFamily="49" charset="-122"/>
              <a:ea typeface="隶书" pitchFamily="49" charset="-122"/>
            </a:endParaRPr>
          </a:p>
        </p:txBody>
      </p:sp>
      <p:sp>
        <p:nvSpPr>
          <p:cNvPr id="10247" name="TextBox 13"/>
          <p:cNvSpPr txBox="1">
            <a:spLocks noChangeArrowheads="1"/>
          </p:cNvSpPr>
          <p:nvPr/>
        </p:nvSpPr>
        <p:spPr bwMode="auto">
          <a:xfrm>
            <a:off x="1619250" y="3933825"/>
            <a:ext cx="6985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en-US" sz="2400">
                <a:latin typeface="Times New Roman" pitchFamily="18" charset="0"/>
              </a:rPr>
              <a:t>期货的价格低于预期的现货价格。</a:t>
            </a:r>
          </a:p>
        </p:txBody>
      </p:sp>
      <p:sp>
        <p:nvSpPr>
          <p:cNvPr id="10248" name="Rectangle 6"/>
          <p:cNvSpPr>
            <a:spLocks noChangeArrowheads="1"/>
          </p:cNvSpPr>
          <p:nvPr/>
        </p:nvSpPr>
        <p:spPr bwMode="auto">
          <a:xfrm>
            <a:off x="1331913" y="4572000"/>
            <a:ext cx="5567362" cy="5191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33"/>
              </a:buClr>
              <a:buFont typeface="Wingdings" pitchFamily="2" charset="2"/>
              <a:buChar char="§"/>
            </a:pPr>
            <a:r>
              <a:rPr lang="zh-CN" altLang="en-US" sz="2800">
                <a:latin typeface="隶书" pitchFamily="49" charset="-122"/>
                <a:ea typeface="隶书" pitchFamily="49" charset="-122"/>
              </a:rPr>
              <a:t>期货溢价</a:t>
            </a:r>
            <a:r>
              <a:rPr lang="en-US" altLang="zh-CN" sz="2800">
                <a:latin typeface="隶书" pitchFamily="49" charset="-122"/>
                <a:ea typeface="隶书" pitchFamily="49" charset="-122"/>
              </a:rPr>
              <a:t>   </a:t>
            </a:r>
          </a:p>
        </p:txBody>
      </p:sp>
      <p:sp>
        <p:nvSpPr>
          <p:cNvPr id="2" name="TextBox 1"/>
          <p:cNvSpPr txBox="1">
            <a:spLocks noRot="1" noChangeAspect="1" noMove="1" noResize="1" noEditPoints="1" noAdjustHandles="1" noChangeArrowheads="1" noChangeShapeType="1" noTextEdit="1"/>
          </p:cNvSpPr>
          <p:nvPr/>
        </p:nvSpPr>
        <p:spPr>
          <a:xfrm>
            <a:off x="4760913" y="3111500"/>
            <a:ext cx="1872208" cy="498150"/>
          </a:xfrm>
          <a:prstGeom prst="rect">
            <a:avLst/>
          </a:prstGeom>
          <a:blipFill rotWithShape="1">
            <a:blip r:embed="rId2"/>
            <a:stretch>
              <a:fillRect b="-10976"/>
            </a:stretch>
          </a:blipFill>
        </p:spPr>
        <p:txBody>
          <a:bodyPr/>
          <a:lstStyle/>
          <a:p>
            <a:pPr>
              <a:defRPr/>
            </a:pPr>
            <a:r>
              <a:rPr lang="zh-CN" altLang="en-US">
                <a:noFill/>
              </a:rPr>
              <a:t> </a:t>
            </a:r>
          </a:p>
        </p:txBody>
      </p:sp>
      <p:sp>
        <p:nvSpPr>
          <p:cNvPr id="14" name="TextBox 13"/>
          <p:cNvSpPr txBox="1">
            <a:spLocks noRot="1" noChangeAspect="1" noMove="1" noResize="1" noEditPoints="1" noAdjustHandles="1" noChangeArrowheads="1" noChangeShapeType="1" noTextEdit="1"/>
          </p:cNvSpPr>
          <p:nvPr/>
        </p:nvSpPr>
        <p:spPr>
          <a:xfrm>
            <a:off x="4760913" y="4660546"/>
            <a:ext cx="1872208" cy="498150"/>
          </a:xfrm>
          <a:prstGeom prst="rect">
            <a:avLst/>
          </a:prstGeom>
          <a:blipFill rotWithShape="1">
            <a:blip r:embed="rId3"/>
            <a:stretch>
              <a:fillRect b="-12346"/>
            </a:stretch>
          </a:blipFill>
        </p:spPr>
        <p:txBody>
          <a:bodyPr/>
          <a:lstStyle/>
          <a:p>
            <a:pPr>
              <a:defRPr/>
            </a:pPr>
            <a:r>
              <a:rPr lang="zh-CN" altLang="en-US">
                <a:noFill/>
              </a:rPr>
              <a:t> </a:t>
            </a:r>
          </a:p>
        </p:txBody>
      </p:sp>
      <p:sp>
        <p:nvSpPr>
          <p:cNvPr id="15" name="TextBox 14"/>
          <p:cNvSpPr txBox="1">
            <a:spLocks noRot="1" noChangeAspect="1" noMove="1" noResize="1" noEditPoints="1" noAdjustHandles="1" noChangeArrowheads="1" noChangeShapeType="1" noTextEdit="1"/>
          </p:cNvSpPr>
          <p:nvPr/>
        </p:nvSpPr>
        <p:spPr>
          <a:xfrm>
            <a:off x="4760913" y="1789017"/>
            <a:ext cx="1872208" cy="498150"/>
          </a:xfrm>
          <a:prstGeom prst="rect">
            <a:avLst/>
          </a:prstGeom>
          <a:blipFill rotWithShape="1">
            <a:blip r:embed="rId4"/>
            <a:stretch>
              <a:fillRect b="-10976"/>
            </a:stretch>
          </a:blipFill>
        </p:spPr>
        <p:txBody>
          <a:bodyPr/>
          <a:lstStyle/>
          <a:p>
            <a:pPr>
              <a:defRPr/>
            </a:pPr>
            <a:r>
              <a:rPr lang="zh-CN" altLang="en-US">
                <a:noFill/>
              </a:rPr>
              <a:t> </a:t>
            </a:r>
          </a:p>
        </p:txBody>
      </p:sp>
      <p:sp>
        <p:nvSpPr>
          <p:cNvPr id="10252" name="TextBox 13"/>
          <p:cNvSpPr txBox="1">
            <a:spLocks noChangeArrowheads="1"/>
          </p:cNvSpPr>
          <p:nvPr/>
        </p:nvSpPr>
        <p:spPr bwMode="auto">
          <a:xfrm>
            <a:off x="1619250" y="5373688"/>
            <a:ext cx="6985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en-US" sz="2400">
                <a:latin typeface="Times New Roman" pitchFamily="18" charset="0"/>
              </a:rPr>
              <a:t>期货的价格高于预期的现货价格。</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4"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第二节  期货产品定价</a:t>
            </a:r>
            <a:r>
              <a:rPr lang="zh-CN" altLang="en-US" dirty="0"/>
              <a:t> </a:t>
            </a:r>
          </a:p>
        </p:txBody>
      </p:sp>
      <p:sp>
        <p:nvSpPr>
          <p:cNvPr id="11267" name="Rectangle 6"/>
          <p:cNvSpPr>
            <a:spLocks noChangeArrowheads="1"/>
          </p:cNvSpPr>
          <p:nvPr/>
        </p:nvSpPr>
        <p:spPr bwMode="auto">
          <a:xfrm>
            <a:off x="1333500" y="1268413"/>
            <a:ext cx="67818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2400"/>
              <a:t>有关期货价格与预期的现货价格关系的三种假说 </a:t>
            </a:r>
            <a:endParaRPr lang="zh-CN" altLang="en-US" sz="2400">
              <a:latin typeface="Times New Roman" pitchFamily="18" charset="0"/>
            </a:endParaRPr>
          </a:p>
        </p:txBody>
      </p:sp>
      <p:sp>
        <p:nvSpPr>
          <p:cNvPr id="11268" name="Rectangle 8"/>
          <p:cNvSpPr>
            <a:spLocks noChangeArrowheads="1"/>
          </p:cNvSpPr>
          <p:nvPr/>
        </p:nvSpPr>
        <p:spPr bwMode="auto">
          <a:xfrm>
            <a:off x="3086100" y="2195513"/>
            <a:ext cx="9144000" cy="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1126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3013" y="1725613"/>
            <a:ext cx="44196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8" name="Rectangle 4" descr="瓦形"/>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第二节  期货产品定价</a:t>
            </a:r>
            <a:r>
              <a:rPr lang="zh-CN" altLang="en-US" dirty="0"/>
              <a:t> </a:t>
            </a:r>
          </a:p>
        </p:txBody>
      </p:sp>
      <p:sp>
        <p:nvSpPr>
          <p:cNvPr id="12291" name="Rectangle 6"/>
          <p:cNvSpPr>
            <a:spLocks noChangeArrowheads="1"/>
          </p:cNvSpPr>
          <p:nvPr/>
        </p:nvSpPr>
        <p:spPr bwMode="auto">
          <a:xfrm>
            <a:off x="990600" y="1268413"/>
            <a:ext cx="5181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v"/>
            </a:pPr>
            <a:r>
              <a:rPr lang="zh-CN" altLang="en-US" sz="2400">
                <a:solidFill>
                  <a:srgbClr val="6600CC"/>
                </a:solidFill>
              </a:rPr>
              <a:t> 金融期货价格的构成 </a:t>
            </a:r>
          </a:p>
        </p:txBody>
      </p:sp>
      <p:sp>
        <p:nvSpPr>
          <p:cNvPr id="12292" name="Rectangle 8"/>
          <p:cNvSpPr>
            <a:spLocks noChangeArrowheads="1"/>
          </p:cNvSpPr>
          <p:nvPr/>
        </p:nvSpPr>
        <p:spPr bwMode="auto">
          <a:xfrm>
            <a:off x="1801813" y="2016125"/>
            <a:ext cx="4756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buClr>
                <a:schemeClr val="tx2"/>
              </a:buClr>
              <a:buFont typeface="Wingdings" pitchFamily="2" charset="2"/>
              <a:buNone/>
            </a:pPr>
            <a:r>
              <a:rPr lang="zh-CN" altLang="en-US" sz="2400">
                <a:latin typeface="Times New Roman" pitchFamily="18" charset="0"/>
              </a:rPr>
              <a:t>期货价格</a:t>
            </a:r>
            <a:r>
              <a:rPr lang="zh-CN" altLang="en-US" sz="2400"/>
              <a:t>=</a:t>
            </a:r>
            <a:r>
              <a:rPr lang="zh-CN" altLang="en-US" sz="2400">
                <a:latin typeface="Times New Roman" pitchFamily="18" charset="0"/>
              </a:rPr>
              <a:t>现货价格</a:t>
            </a:r>
            <a:r>
              <a:rPr lang="zh-CN" altLang="en-US" sz="2400"/>
              <a:t>+</a:t>
            </a:r>
            <a:r>
              <a:rPr lang="zh-CN" altLang="en-US" sz="2400">
                <a:latin typeface="Times New Roman" pitchFamily="18" charset="0"/>
              </a:rPr>
              <a:t>头寸持有成本</a:t>
            </a:r>
          </a:p>
        </p:txBody>
      </p:sp>
      <p:sp>
        <p:nvSpPr>
          <p:cNvPr id="12293" name="Rectangle 9" descr="轮廓式菱形"/>
          <p:cNvSpPr>
            <a:spLocks noChangeArrowheads="1"/>
          </p:cNvSpPr>
          <p:nvPr/>
        </p:nvSpPr>
        <p:spPr bwMode="auto">
          <a:xfrm>
            <a:off x="1801813" y="2695575"/>
            <a:ext cx="61277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buClr>
                <a:schemeClr val="tx2"/>
              </a:buClr>
              <a:buFont typeface="Wingdings" pitchFamily="2" charset="2"/>
              <a:buNone/>
            </a:pPr>
            <a:r>
              <a:rPr lang="zh-CN" altLang="en-US" sz="2400"/>
              <a:t>头寸持有成本=融资成本+保有成本-持有收益</a:t>
            </a:r>
          </a:p>
        </p:txBody>
      </p:sp>
      <p:sp>
        <p:nvSpPr>
          <p:cNvPr id="12294" name="Rectangle 10" descr="蓝色砂纸"/>
          <p:cNvSpPr>
            <a:spLocks noChangeArrowheads="1"/>
          </p:cNvSpPr>
          <p:nvPr/>
        </p:nvSpPr>
        <p:spPr bwMode="auto">
          <a:xfrm>
            <a:off x="1038225" y="4168775"/>
            <a:ext cx="7620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a:t>上式说明：期货价格可能高于或低于当前的现货价格，这取决于持有头寸成本的大小 </a:t>
            </a:r>
            <a:endParaRPr lang="zh-CN" altLang="en-US" sz="2400">
              <a:latin typeface="Times New Roman" pitchFamily="18" charset="0"/>
            </a:endParaRPr>
          </a:p>
        </p:txBody>
      </p:sp>
      <p:sp>
        <p:nvSpPr>
          <p:cNvPr id="12295" name="AutoShape 11">
            <a:hlinkClick r:id="rId2" action="ppaction://hlinksldjump" highlightClick="1"/>
          </p:cNvPr>
          <p:cNvSpPr>
            <a:spLocks noChangeArrowheads="1"/>
          </p:cNvSpPr>
          <p:nvPr/>
        </p:nvSpPr>
        <p:spPr bwMode="auto">
          <a:xfrm>
            <a:off x="457200" y="6400800"/>
            <a:ext cx="838200" cy="457200"/>
          </a:xfrm>
          <a:prstGeom prst="actionButtonBlank">
            <a:avLst/>
          </a:prstGeom>
          <a:solidFill>
            <a:srgbClr val="C0C0C0"/>
          </a:solidFill>
          <a:ln w="9525">
            <a:solidFill>
              <a:srgbClr val="96969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400">
                <a:solidFill>
                  <a:schemeClr val="bg1"/>
                </a:solidFill>
                <a:latin typeface="Times New Roman" pitchFamily="18" charset="0"/>
              </a:rPr>
              <a:t>退出</a:t>
            </a:r>
            <a:endParaRPr lang="zh-CN" altLang="en-US" sz="2400">
              <a:latin typeface="Times New Roman" pitchFamily="18" charset="0"/>
            </a:endParaRPr>
          </a:p>
        </p:txBody>
      </p:sp>
      <p:sp>
        <p:nvSpPr>
          <p:cNvPr id="12296" name="TextBox 1"/>
          <p:cNvSpPr txBox="1">
            <a:spLocks noChangeArrowheads="1"/>
          </p:cNvSpPr>
          <p:nvPr/>
        </p:nvSpPr>
        <p:spPr bwMode="auto">
          <a:xfrm>
            <a:off x="1476375" y="3357563"/>
            <a:ext cx="6983413" cy="460375"/>
          </a:xfrm>
          <a:prstGeom prst="rect">
            <a:avLst/>
          </a:prstGeom>
          <a:gradFill rotWithShape="0">
            <a:gsLst>
              <a:gs pos="0">
                <a:srgbClr val="8488C4"/>
              </a:gs>
              <a:gs pos="53000">
                <a:srgbClr val="D4DEFF"/>
              </a:gs>
              <a:gs pos="83000">
                <a:srgbClr val="D4DEFF"/>
              </a:gs>
              <a:gs pos="100000">
                <a:srgbClr val="96AB94"/>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en-US" sz="2400">
                <a:latin typeface="Times New Roman" pitchFamily="18" charset="0"/>
              </a:rPr>
              <a:t>期货价格</a:t>
            </a:r>
            <a:r>
              <a:rPr lang="zh-CN" altLang="en-US" sz="2400"/>
              <a:t>=</a:t>
            </a:r>
            <a:r>
              <a:rPr lang="zh-CN" altLang="en-US" sz="2400">
                <a:latin typeface="Times New Roman" pitchFamily="18" charset="0"/>
              </a:rPr>
              <a:t>现货价格</a:t>
            </a:r>
            <a:r>
              <a:rPr lang="zh-CN" altLang="en-US" sz="2400"/>
              <a:t>+融资成本+保有成本-持有收益</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主题1">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16015</TotalTime>
  <Words>3481</Words>
  <Application>Microsoft Office PowerPoint</Application>
  <PresentationFormat>全屏显示(4:3)</PresentationFormat>
  <Paragraphs>321</Paragraphs>
  <Slides>44</Slides>
  <Notes>0</Notes>
  <HiddenSlides>0</HiddenSlides>
  <MMClips>0</MMClips>
  <ScaleCrop>false</ScaleCrop>
  <HeadingPairs>
    <vt:vector size="4" baseType="variant">
      <vt:variant>
        <vt:lpstr>主题</vt:lpstr>
      </vt:variant>
      <vt:variant>
        <vt:i4>4</vt:i4>
      </vt:variant>
      <vt:variant>
        <vt:lpstr>幻灯片标题</vt:lpstr>
      </vt:variant>
      <vt:variant>
        <vt:i4>44</vt:i4>
      </vt:variant>
    </vt:vector>
  </HeadingPairs>
  <TitlesOfParts>
    <vt:vector size="48" baseType="lpstr">
      <vt:lpstr>主题1</vt:lpstr>
      <vt:lpstr>2_默认设计模板</vt:lpstr>
      <vt:lpstr>3_默认设计模板</vt:lpstr>
      <vt:lpstr>1_默认设计模板</vt:lpstr>
      <vt:lpstr> 期货市场及杠杆投资                           天津财经大学中国经济统计研究中心                                            李腊生 </vt:lpstr>
      <vt:lpstr>第十一章   期货市场及杠杆投资</vt:lpstr>
      <vt:lpstr>第一节  期货市场交易特征及规则 </vt:lpstr>
      <vt:lpstr>第一节  期货市场交易特征及规则 </vt:lpstr>
      <vt:lpstr>第一节  期货市场交易特征及规则 </vt:lpstr>
      <vt:lpstr>第二节  期货产品定价 </vt:lpstr>
      <vt:lpstr>PowerPoint 演示文稿</vt:lpstr>
      <vt:lpstr>第二节  期货产品定价 </vt:lpstr>
      <vt:lpstr>第二节  期货产品定价 </vt:lpstr>
      <vt:lpstr>第二节  期货产品定价 </vt:lpstr>
      <vt:lpstr>第三节 期货交易中的套期保值</vt:lpstr>
      <vt:lpstr>第三节 期货交易中的套期保值</vt:lpstr>
      <vt:lpstr>第三节 期货交易中的套期保值</vt:lpstr>
      <vt:lpstr>第三节 期货交易中的套期保值</vt:lpstr>
      <vt:lpstr>第三节 期货交易中的套期保值</vt:lpstr>
      <vt:lpstr>第三节 期货交易中的套期保值</vt:lpstr>
      <vt:lpstr>第三节 期货交易中的套期保值</vt:lpstr>
      <vt:lpstr>第三节 期货交易中的套期保值</vt:lpstr>
      <vt:lpstr>第三节 期货交易中的套期保值</vt:lpstr>
      <vt:lpstr>第三节 期货交易中的套期保值</vt:lpstr>
      <vt:lpstr>第四节 风险偏好与杠杆投资决策</vt:lpstr>
      <vt:lpstr>第四节 风险偏好与杠杆投资决策</vt:lpstr>
      <vt:lpstr>第四节 风险偏好与杠杆投资决策</vt:lpstr>
      <vt:lpstr>第四节 风险偏好与杠杆投资决策</vt:lpstr>
      <vt:lpstr>第五节 远期协议交易与期货交易的比较</vt:lpstr>
      <vt:lpstr>第五节 远期协议交易与期货交易的比较</vt:lpstr>
      <vt:lpstr>第五节 远期协议交易与期货交易的比较</vt:lpstr>
      <vt:lpstr>第五节 远期协议交易与期货交易的比较</vt:lpstr>
      <vt:lpstr>第五节 远期协议交易与期货交易的比较</vt:lpstr>
      <vt:lpstr>第五节 远期协议交易与期货交易的比较</vt:lpstr>
      <vt:lpstr>第五节 远期协议交易与期货交易的比较</vt:lpstr>
      <vt:lpstr>第五节 远期协议交易与期货交易的比较</vt:lpstr>
      <vt:lpstr>第六节  算例</vt:lpstr>
      <vt:lpstr>第六节  算例</vt:lpstr>
      <vt:lpstr>第六节  算例</vt:lpstr>
      <vt:lpstr>第六节  算例</vt:lpstr>
      <vt:lpstr>第六节  算例</vt:lpstr>
      <vt:lpstr>第六节  算例</vt:lpstr>
      <vt:lpstr>第六节  算例</vt:lpstr>
      <vt:lpstr>第六节  算例</vt:lpstr>
      <vt:lpstr>第六节  算例</vt:lpstr>
      <vt:lpstr>第六节  算例</vt:lpstr>
      <vt:lpstr>第六节  算例</vt:lpstr>
      <vt:lpstr>第六节  算例</vt:lpstr>
    </vt:vector>
  </TitlesOfParts>
  <Company>GECIS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Administrator</dc:creator>
  <cp:lastModifiedBy>MC SYSTEM</cp:lastModifiedBy>
  <cp:revision>1252</cp:revision>
  <cp:lastPrinted>2000-05-12T02:10:09Z</cp:lastPrinted>
  <dcterms:created xsi:type="dcterms:W3CDTF">2000-03-31T04:46:17Z</dcterms:created>
  <dcterms:modified xsi:type="dcterms:W3CDTF">2014-07-02T06:53:08Z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0008001405000000000001024140</vt:lpwstr>
  </property>
</Properties>
</file>